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70" r:id="rId3"/>
    <p:sldId id="291" r:id="rId4"/>
    <p:sldId id="292" r:id="rId5"/>
    <p:sldId id="286" r:id="rId6"/>
    <p:sldId id="284" r:id="rId7"/>
    <p:sldId id="287" r:id="rId8"/>
    <p:sldId id="285" r:id="rId9"/>
    <p:sldId id="289" r:id="rId10"/>
    <p:sldId id="293" r:id="rId11"/>
    <p:sldId id="288" r:id="rId12"/>
    <p:sldId id="29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6556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600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26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621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4798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703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19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540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178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743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753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4286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E1829-8405-4BBD-A763-DEE59F26F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79" y="758952"/>
            <a:ext cx="10270375" cy="3566160"/>
          </a:xfrm>
        </p:spPr>
        <p:txBody>
          <a:bodyPr>
            <a:normAutofit/>
          </a:bodyPr>
          <a:lstStyle/>
          <a:p>
            <a:r>
              <a:rPr lang="en-US" sz="11500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3</a:t>
            </a:r>
            <a:b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FACTORING POLYNOMIALS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2FCAF-EFC0-4C66-8A32-B4023D3858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C15FAC-AA89-4804-B85E-1632CA6095A8}"/>
              </a:ext>
            </a:extLst>
          </p:cNvPr>
          <p:cNvSpPr txBox="1"/>
          <p:nvPr/>
        </p:nvSpPr>
        <p:spPr>
          <a:xfrm>
            <a:off x="5637068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7517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-1"/>
            <a:ext cx="8458200" cy="1104469"/>
          </a:xfrm>
        </p:spPr>
        <p:txBody>
          <a:bodyPr>
            <a:normAutofit/>
          </a:bodyPr>
          <a:lstStyle/>
          <a:p>
            <a:pPr algn="ctr"/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TRINOMIALS (A = 1)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1178745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4FC22AC-A1AE-4192-A45F-D946DAEC57CD}"/>
              </a:ext>
            </a:extLst>
          </p:cNvPr>
          <p:cNvCxnSpPr>
            <a:cxnSpLocks/>
          </p:cNvCxnSpPr>
          <p:nvPr/>
        </p:nvCxnSpPr>
        <p:spPr>
          <a:xfrm>
            <a:off x="5224784" y="1178745"/>
            <a:ext cx="1" cy="516041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AA58C116-E0EF-4C92-B598-487C26D03268}"/>
              </a:ext>
            </a:extLst>
          </p:cNvPr>
          <p:cNvSpPr txBox="1">
            <a:spLocks/>
          </p:cNvSpPr>
          <p:nvPr/>
        </p:nvSpPr>
        <p:spPr>
          <a:xfrm>
            <a:off x="5311739" y="1341836"/>
            <a:ext cx="6724401" cy="2554752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indent="-742950">
              <a:buClrTx/>
              <a:buFont typeface="+mj-lt"/>
              <a:buAutoNum type="arabicPeriod"/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Check for GCF</a:t>
            </a:r>
          </a:p>
          <a:p>
            <a:pPr marL="742950" indent="-742950">
              <a:buClrTx/>
              <a:buFont typeface="+mj-lt"/>
              <a:buAutoNum type="arabicPeriod"/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 two sets of parenthesis, </a:t>
            </a:r>
          </a:p>
          <a:p>
            <a:pPr marL="0" indent="0">
              <a:buClrTx/>
              <a:buNone/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(      )(     ). These will be the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factors</a:t>
            </a: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	the trinomial.</a:t>
            </a:r>
          </a:p>
          <a:p>
            <a:pPr marL="742950" indent="-742950">
              <a:buClrTx/>
              <a:buFont typeface="+mj-lt"/>
              <a:buAutoNum type="arabicPeriod" startAt="3"/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Think of factors of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that add up to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	(Use Chart for Signs)</a:t>
            </a:r>
          </a:p>
          <a:p>
            <a:pPr>
              <a:buFont typeface="Calibri" panose="020F0502020204030204" pitchFamily="34" charset="0"/>
              <a:buNone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5" name="Table 14">
                <a:extLst>
                  <a:ext uri="{FF2B5EF4-FFF2-40B4-BE49-F238E27FC236}">
                    <a16:creationId xmlns:a16="http://schemas.microsoft.com/office/drawing/2014/main" id="{49374DB3-C51D-4BC9-A7EE-87F828B83062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6398394" y="3896588"/>
              <a:ext cx="5250740" cy="2346960"/>
            </p:xfrm>
            <a:graphic>
              <a:graphicData uri="http://schemas.openxmlformats.org/drawingml/2006/table">
                <a:tbl>
                  <a:tblPr firstRow="1" bandRow="1">
                    <a:tableStyleId>{E8034E78-7F5D-4C2E-B375-FC64B27BC917}</a:tableStyleId>
                  </a:tblPr>
                  <a:tblGrid>
                    <a:gridCol w="703238">
                      <a:extLst>
                        <a:ext uri="{9D8B030D-6E8A-4147-A177-3AD203B41FA5}">
                          <a16:colId xmlns:a16="http://schemas.microsoft.com/office/drawing/2014/main" val="1174634256"/>
                        </a:ext>
                      </a:extLst>
                    </a:gridCol>
                    <a:gridCol w="1302545">
                      <a:extLst>
                        <a:ext uri="{9D8B030D-6E8A-4147-A177-3AD203B41FA5}">
                          <a16:colId xmlns:a16="http://schemas.microsoft.com/office/drawing/2014/main" val="1739168073"/>
                        </a:ext>
                      </a:extLst>
                    </a:gridCol>
                    <a:gridCol w="1215602">
                      <a:extLst>
                        <a:ext uri="{9D8B030D-6E8A-4147-A177-3AD203B41FA5}">
                          <a16:colId xmlns:a16="http://schemas.microsoft.com/office/drawing/2014/main" val="2084605477"/>
                        </a:ext>
                      </a:extLst>
                    </a:gridCol>
                    <a:gridCol w="1047462">
                      <a:extLst>
                        <a:ext uri="{9D8B030D-6E8A-4147-A177-3AD203B41FA5}">
                          <a16:colId xmlns:a16="http://schemas.microsoft.com/office/drawing/2014/main" val="285930401"/>
                        </a:ext>
                      </a:extLst>
                    </a:gridCol>
                    <a:gridCol w="981893">
                      <a:extLst>
                        <a:ext uri="{9D8B030D-6E8A-4147-A177-3AD203B41FA5}">
                          <a16:colId xmlns:a16="http://schemas.microsoft.com/office/drawing/2014/main" val="3982376580"/>
                        </a:ext>
                      </a:extLst>
                    </a:gridCol>
                  </a:tblGrid>
                  <a:tr h="46323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C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sz="320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sz="280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76810279"/>
                      </a:ext>
                    </a:extLst>
                  </a:tr>
                  <a:tr h="46323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824612768"/>
                      </a:ext>
                    </a:extLst>
                  </a:tr>
                  <a:tr h="1089247">
                    <a:tc>
                      <a:txBody>
                        <a:bodyPr/>
                        <a:lstStyle/>
                        <a:p>
                          <a:endParaRPr lang="en-US" sz="240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Both Factors are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oMath>
                          </a14:m>
                          <a:endParaRPr lang="en-US" sz="24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Both Factors are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oMath>
                          </a14:m>
                          <a:endParaRPr lang="en-US" sz="24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Bigger Factor is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oMath>
                          </a14:m>
                          <a:endParaRPr lang="en-US" sz="24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Bigger Factor is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i="0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oMath>
                          </a14:m>
                          <a:endParaRPr lang="en-US" sz="24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40660095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5" name="Table 14">
                <a:extLst>
                  <a:ext uri="{FF2B5EF4-FFF2-40B4-BE49-F238E27FC236}">
                    <a16:creationId xmlns:a16="http://schemas.microsoft.com/office/drawing/2014/main" id="{49374DB3-C51D-4BC9-A7EE-87F828B83062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6398394" y="3896588"/>
              <a:ext cx="5250740" cy="2346960"/>
            </p:xfrm>
            <a:graphic>
              <a:graphicData uri="http://schemas.openxmlformats.org/drawingml/2006/table">
                <a:tbl>
                  <a:tblPr firstRow="1" bandRow="1">
                    <a:tableStyleId>{E8034E78-7F5D-4C2E-B375-FC64B27BC917}</a:tableStyleId>
                  </a:tblPr>
                  <a:tblGrid>
                    <a:gridCol w="703238">
                      <a:extLst>
                        <a:ext uri="{9D8B030D-6E8A-4147-A177-3AD203B41FA5}">
                          <a16:colId xmlns:a16="http://schemas.microsoft.com/office/drawing/2014/main" val="1174634256"/>
                        </a:ext>
                      </a:extLst>
                    </a:gridCol>
                    <a:gridCol w="1302545">
                      <a:extLst>
                        <a:ext uri="{9D8B030D-6E8A-4147-A177-3AD203B41FA5}">
                          <a16:colId xmlns:a16="http://schemas.microsoft.com/office/drawing/2014/main" val="1739168073"/>
                        </a:ext>
                      </a:extLst>
                    </a:gridCol>
                    <a:gridCol w="1215602">
                      <a:extLst>
                        <a:ext uri="{9D8B030D-6E8A-4147-A177-3AD203B41FA5}">
                          <a16:colId xmlns:a16="http://schemas.microsoft.com/office/drawing/2014/main" val="2084605477"/>
                        </a:ext>
                      </a:extLst>
                    </a:gridCol>
                    <a:gridCol w="1047462">
                      <a:extLst>
                        <a:ext uri="{9D8B030D-6E8A-4147-A177-3AD203B41FA5}">
                          <a16:colId xmlns:a16="http://schemas.microsoft.com/office/drawing/2014/main" val="285930401"/>
                        </a:ext>
                      </a:extLst>
                    </a:gridCol>
                    <a:gridCol w="981893">
                      <a:extLst>
                        <a:ext uri="{9D8B030D-6E8A-4147-A177-3AD203B41FA5}">
                          <a16:colId xmlns:a16="http://schemas.microsoft.com/office/drawing/2014/main" val="3982376580"/>
                        </a:ext>
                      </a:extLst>
                    </a:gridCol>
                  </a:tblGrid>
                  <a:tr h="5791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C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8019" t="-10526" r="-81159" b="-334737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59159" t="-10526" r="-901" b="-334737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76810279"/>
                      </a:ext>
                    </a:extLst>
                  </a:tr>
                  <a:tr h="5791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4206" t="-110526" r="-250467" b="-2347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65000" t="-110526" r="-168000" b="-2347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8140" t="-110526" r="-95349" b="-2347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36025" t="-110526" r="-1863" b="-23473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24612768"/>
                      </a:ext>
                    </a:extLst>
                  </a:tr>
                  <a:tr h="1188720">
                    <a:tc>
                      <a:txBody>
                        <a:bodyPr/>
                        <a:lstStyle/>
                        <a:p>
                          <a:endParaRPr lang="en-US" sz="240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4206" t="-102041" r="-250467" b="-137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65000" t="-102041" r="-168000" b="-137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8140" t="-102041" r="-95349" b="-137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36025" t="-102041" r="-1863" b="-1377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0660095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4EB935-20AD-4316-BF0D-4A48A573A91E}"/>
                  </a:ext>
                </a:extLst>
              </p:cNvPr>
              <p:cNvSpPr txBox="1"/>
              <p:nvPr/>
            </p:nvSpPr>
            <p:spPr>
              <a:xfrm>
                <a:off x="155860" y="1341836"/>
                <a:ext cx="4787656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−9</m:t>
                          </m:r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−18</m:t>
                      </m:r>
                      <m:sSup>
                        <m:sSupPr>
                          <m:ctrlP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+135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4EB935-20AD-4316-BF0D-4A48A573A9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860" y="1341836"/>
                <a:ext cx="4787656" cy="61555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300300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-1"/>
            <a:ext cx="8458200" cy="1104469"/>
          </a:xfrm>
        </p:spPr>
        <p:txBody>
          <a:bodyPr>
            <a:normAutofit/>
          </a:bodyPr>
          <a:lstStyle/>
          <a:p>
            <a:pPr algn="ctr"/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TRINOMIALS (A = 1)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1178745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4FC22AC-A1AE-4192-A45F-D946DAEC57CD}"/>
              </a:ext>
            </a:extLst>
          </p:cNvPr>
          <p:cNvCxnSpPr>
            <a:cxnSpLocks/>
          </p:cNvCxnSpPr>
          <p:nvPr/>
        </p:nvCxnSpPr>
        <p:spPr>
          <a:xfrm>
            <a:off x="5224784" y="1178745"/>
            <a:ext cx="1" cy="516041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AA58C116-E0EF-4C92-B598-487C26D03268}"/>
              </a:ext>
            </a:extLst>
          </p:cNvPr>
          <p:cNvSpPr txBox="1">
            <a:spLocks/>
          </p:cNvSpPr>
          <p:nvPr/>
        </p:nvSpPr>
        <p:spPr>
          <a:xfrm>
            <a:off x="5311739" y="1341836"/>
            <a:ext cx="6724401" cy="2554752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indent="-742950">
              <a:buClrTx/>
              <a:buFont typeface="+mj-lt"/>
              <a:buAutoNum type="arabicPeriod"/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Check for GCF</a:t>
            </a:r>
          </a:p>
          <a:p>
            <a:pPr marL="742950" indent="-742950">
              <a:buClrTx/>
              <a:buFont typeface="+mj-lt"/>
              <a:buAutoNum type="arabicPeriod"/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 two sets of parenthesis, </a:t>
            </a:r>
          </a:p>
          <a:p>
            <a:pPr marL="0" indent="0">
              <a:buClrTx/>
              <a:buNone/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(      )(     ). These will be the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factors</a:t>
            </a: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	the trinomial.</a:t>
            </a:r>
          </a:p>
          <a:p>
            <a:pPr marL="742950" indent="-742950">
              <a:buClrTx/>
              <a:buFont typeface="+mj-lt"/>
              <a:buAutoNum type="arabicPeriod" startAt="3"/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Think of factors of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that add up to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	(Use Chart for Signs)</a:t>
            </a:r>
          </a:p>
          <a:p>
            <a:pPr>
              <a:buFont typeface="Calibri" panose="020F0502020204030204" pitchFamily="34" charset="0"/>
              <a:buNone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5" name="Table 14">
                <a:extLst>
                  <a:ext uri="{FF2B5EF4-FFF2-40B4-BE49-F238E27FC236}">
                    <a16:creationId xmlns:a16="http://schemas.microsoft.com/office/drawing/2014/main" id="{49374DB3-C51D-4BC9-A7EE-87F828B83062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6398394" y="3896588"/>
              <a:ext cx="5250740" cy="2346960"/>
            </p:xfrm>
            <a:graphic>
              <a:graphicData uri="http://schemas.openxmlformats.org/drawingml/2006/table">
                <a:tbl>
                  <a:tblPr firstRow="1" bandRow="1">
                    <a:tableStyleId>{E8034E78-7F5D-4C2E-B375-FC64B27BC917}</a:tableStyleId>
                  </a:tblPr>
                  <a:tblGrid>
                    <a:gridCol w="703238">
                      <a:extLst>
                        <a:ext uri="{9D8B030D-6E8A-4147-A177-3AD203B41FA5}">
                          <a16:colId xmlns:a16="http://schemas.microsoft.com/office/drawing/2014/main" val="1174634256"/>
                        </a:ext>
                      </a:extLst>
                    </a:gridCol>
                    <a:gridCol w="1302545">
                      <a:extLst>
                        <a:ext uri="{9D8B030D-6E8A-4147-A177-3AD203B41FA5}">
                          <a16:colId xmlns:a16="http://schemas.microsoft.com/office/drawing/2014/main" val="1739168073"/>
                        </a:ext>
                      </a:extLst>
                    </a:gridCol>
                    <a:gridCol w="1215602">
                      <a:extLst>
                        <a:ext uri="{9D8B030D-6E8A-4147-A177-3AD203B41FA5}">
                          <a16:colId xmlns:a16="http://schemas.microsoft.com/office/drawing/2014/main" val="2084605477"/>
                        </a:ext>
                      </a:extLst>
                    </a:gridCol>
                    <a:gridCol w="1047462">
                      <a:extLst>
                        <a:ext uri="{9D8B030D-6E8A-4147-A177-3AD203B41FA5}">
                          <a16:colId xmlns:a16="http://schemas.microsoft.com/office/drawing/2014/main" val="285930401"/>
                        </a:ext>
                      </a:extLst>
                    </a:gridCol>
                    <a:gridCol w="981893">
                      <a:extLst>
                        <a:ext uri="{9D8B030D-6E8A-4147-A177-3AD203B41FA5}">
                          <a16:colId xmlns:a16="http://schemas.microsoft.com/office/drawing/2014/main" val="3982376580"/>
                        </a:ext>
                      </a:extLst>
                    </a:gridCol>
                  </a:tblGrid>
                  <a:tr h="46323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C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sz="320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sz="280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76810279"/>
                      </a:ext>
                    </a:extLst>
                  </a:tr>
                  <a:tr h="46323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824612768"/>
                      </a:ext>
                    </a:extLst>
                  </a:tr>
                  <a:tr h="1089247">
                    <a:tc>
                      <a:txBody>
                        <a:bodyPr/>
                        <a:lstStyle/>
                        <a:p>
                          <a:endParaRPr lang="en-US" sz="240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Both Factors are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oMath>
                          </a14:m>
                          <a:endParaRPr lang="en-US" sz="24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Both Factors are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oMath>
                          </a14:m>
                          <a:endParaRPr lang="en-US" sz="24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Bigger Factor is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oMath>
                          </a14:m>
                          <a:endParaRPr lang="en-US" sz="24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Bigger Factor is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i="0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oMath>
                          </a14:m>
                          <a:endParaRPr lang="en-US" sz="24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40660095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5" name="Table 14">
                <a:extLst>
                  <a:ext uri="{FF2B5EF4-FFF2-40B4-BE49-F238E27FC236}">
                    <a16:creationId xmlns:a16="http://schemas.microsoft.com/office/drawing/2014/main" id="{49374DB3-C51D-4BC9-A7EE-87F828B83062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6398394" y="3896588"/>
              <a:ext cx="5250740" cy="2346960"/>
            </p:xfrm>
            <a:graphic>
              <a:graphicData uri="http://schemas.openxmlformats.org/drawingml/2006/table">
                <a:tbl>
                  <a:tblPr firstRow="1" bandRow="1">
                    <a:tableStyleId>{E8034E78-7F5D-4C2E-B375-FC64B27BC917}</a:tableStyleId>
                  </a:tblPr>
                  <a:tblGrid>
                    <a:gridCol w="703238">
                      <a:extLst>
                        <a:ext uri="{9D8B030D-6E8A-4147-A177-3AD203B41FA5}">
                          <a16:colId xmlns:a16="http://schemas.microsoft.com/office/drawing/2014/main" val="1174634256"/>
                        </a:ext>
                      </a:extLst>
                    </a:gridCol>
                    <a:gridCol w="1302545">
                      <a:extLst>
                        <a:ext uri="{9D8B030D-6E8A-4147-A177-3AD203B41FA5}">
                          <a16:colId xmlns:a16="http://schemas.microsoft.com/office/drawing/2014/main" val="1739168073"/>
                        </a:ext>
                      </a:extLst>
                    </a:gridCol>
                    <a:gridCol w="1215602">
                      <a:extLst>
                        <a:ext uri="{9D8B030D-6E8A-4147-A177-3AD203B41FA5}">
                          <a16:colId xmlns:a16="http://schemas.microsoft.com/office/drawing/2014/main" val="2084605477"/>
                        </a:ext>
                      </a:extLst>
                    </a:gridCol>
                    <a:gridCol w="1047462">
                      <a:extLst>
                        <a:ext uri="{9D8B030D-6E8A-4147-A177-3AD203B41FA5}">
                          <a16:colId xmlns:a16="http://schemas.microsoft.com/office/drawing/2014/main" val="285930401"/>
                        </a:ext>
                      </a:extLst>
                    </a:gridCol>
                    <a:gridCol w="981893">
                      <a:extLst>
                        <a:ext uri="{9D8B030D-6E8A-4147-A177-3AD203B41FA5}">
                          <a16:colId xmlns:a16="http://schemas.microsoft.com/office/drawing/2014/main" val="3982376580"/>
                        </a:ext>
                      </a:extLst>
                    </a:gridCol>
                  </a:tblGrid>
                  <a:tr h="5791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C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8019" t="-10526" r="-81159" b="-334737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59159" t="-10526" r="-901" b="-334737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76810279"/>
                      </a:ext>
                    </a:extLst>
                  </a:tr>
                  <a:tr h="5791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4206" t="-110526" r="-250467" b="-2347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65000" t="-110526" r="-168000" b="-2347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8140" t="-110526" r="-95349" b="-2347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36025" t="-110526" r="-1863" b="-23473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24612768"/>
                      </a:ext>
                    </a:extLst>
                  </a:tr>
                  <a:tr h="1188720">
                    <a:tc>
                      <a:txBody>
                        <a:bodyPr/>
                        <a:lstStyle/>
                        <a:p>
                          <a:endParaRPr lang="en-US" sz="240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4206" t="-102041" r="-250467" b="-137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65000" t="-102041" r="-168000" b="-137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8140" t="-102041" r="-95349" b="-137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36025" t="-102041" r="-1863" b="-1377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0660095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4EB935-20AD-4316-BF0D-4A48A573A91E}"/>
                  </a:ext>
                </a:extLst>
              </p:cNvPr>
              <p:cNvSpPr txBox="1"/>
              <p:nvPr/>
            </p:nvSpPr>
            <p:spPr>
              <a:xfrm>
                <a:off x="323487" y="1341836"/>
                <a:ext cx="4558684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0.4</m:t>
                          </m:r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−2.8</m:t>
                      </m:r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+4</m:t>
                      </m:r>
                    </m:oMath>
                  </m:oMathPara>
                </a14:m>
                <a:endParaRPr lang="en-U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4EB935-20AD-4316-BF0D-4A48A573A9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487" y="1341836"/>
                <a:ext cx="4558684" cy="73866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298490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-1"/>
            <a:ext cx="8458200" cy="1104469"/>
          </a:xfrm>
        </p:spPr>
        <p:txBody>
          <a:bodyPr>
            <a:normAutofit/>
          </a:bodyPr>
          <a:lstStyle/>
          <a:p>
            <a:pPr algn="ctr"/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TRINOMIALS (A = 1)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1178745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4FC22AC-A1AE-4192-A45F-D946DAEC57CD}"/>
              </a:ext>
            </a:extLst>
          </p:cNvPr>
          <p:cNvCxnSpPr>
            <a:cxnSpLocks/>
          </p:cNvCxnSpPr>
          <p:nvPr/>
        </p:nvCxnSpPr>
        <p:spPr>
          <a:xfrm>
            <a:off x="5224784" y="1178745"/>
            <a:ext cx="1" cy="516041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AA58C116-E0EF-4C92-B598-487C26D03268}"/>
              </a:ext>
            </a:extLst>
          </p:cNvPr>
          <p:cNvSpPr txBox="1">
            <a:spLocks/>
          </p:cNvSpPr>
          <p:nvPr/>
        </p:nvSpPr>
        <p:spPr>
          <a:xfrm>
            <a:off x="5311739" y="1341836"/>
            <a:ext cx="6724401" cy="2554752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indent="-742950">
              <a:buClrTx/>
              <a:buFont typeface="+mj-lt"/>
              <a:buAutoNum type="arabicPeriod"/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Check for GCF</a:t>
            </a:r>
          </a:p>
          <a:p>
            <a:pPr marL="742950" indent="-742950">
              <a:buClrTx/>
              <a:buFont typeface="+mj-lt"/>
              <a:buAutoNum type="arabicPeriod"/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 two sets of parenthesis, </a:t>
            </a:r>
          </a:p>
          <a:p>
            <a:pPr marL="0" indent="0">
              <a:buClrTx/>
              <a:buNone/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(      )(     ). These will be the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factors</a:t>
            </a: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	the trinomial.</a:t>
            </a:r>
          </a:p>
          <a:p>
            <a:pPr marL="742950" indent="-742950">
              <a:buClrTx/>
              <a:buFont typeface="+mj-lt"/>
              <a:buAutoNum type="arabicPeriod" startAt="3"/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Think of factors of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that add up to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	(Use Chart for Signs)</a:t>
            </a:r>
          </a:p>
          <a:p>
            <a:pPr>
              <a:buFont typeface="Calibri" panose="020F0502020204030204" pitchFamily="34" charset="0"/>
              <a:buNone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5" name="Table 14">
                <a:extLst>
                  <a:ext uri="{FF2B5EF4-FFF2-40B4-BE49-F238E27FC236}">
                    <a16:creationId xmlns:a16="http://schemas.microsoft.com/office/drawing/2014/main" id="{49374DB3-C51D-4BC9-A7EE-87F828B83062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6398394" y="3896588"/>
              <a:ext cx="5250740" cy="2346960"/>
            </p:xfrm>
            <a:graphic>
              <a:graphicData uri="http://schemas.openxmlformats.org/drawingml/2006/table">
                <a:tbl>
                  <a:tblPr firstRow="1" bandRow="1">
                    <a:tableStyleId>{E8034E78-7F5D-4C2E-B375-FC64B27BC917}</a:tableStyleId>
                  </a:tblPr>
                  <a:tblGrid>
                    <a:gridCol w="703238">
                      <a:extLst>
                        <a:ext uri="{9D8B030D-6E8A-4147-A177-3AD203B41FA5}">
                          <a16:colId xmlns:a16="http://schemas.microsoft.com/office/drawing/2014/main" val="1174634256"/>
                        </a:ext>
                      </a:extLst>
                    </a:gridCol>
                    <a:gridCol w="1302545">
                      <a:extLst>
                        <a:ext uri="{9D8B030D-6E8A-4147-A177-3AD203B41FA5}">
                          <a16:colId xmlns:a16="http://schemas.microsoft.com/office/drawing/2014/main" val="1739168073"/>
                        </a:ext>
                      </a:extLst>
                    </a:gridCol>
                    <a:gridCol w="1215602">
                      <a:extLst>
                        <a:ext uri="{9D8B030D-6E8A-4147-A177-3AD203B41FA5}">
                          <a16:colId xmlns:a16="http://schemas.microsoft.com/office/drawing/2014/main" val="2084605477"/>
                        </a:ext>
                      </a:extLst>
                    </a:gridCol>
                    <a:gridCol w="1047462">
                      <a:extLst>
                        <a:ext uri="{9D8B030D-6E8A-4147-A177-3AD203B41FA5}">
                          <a16:colId xmlns:a16="http://schemas.microsoft.com/office/drawing/2014/main" val="285930401"/>
                        </a:ext>
                      </a:extLst>
                    </a:gridCol>
                    <a:gridCol w="981893">
                      <a:extLst>
                        <a:ext uri="{9D8B030D-6E8A-4147-A177-3AD203B41FA5}">
                          <a16:colId xmlns:a16="http://schemas.microsoft.com/office/drawing/2014/main" val="3982376580"/>
                        </a:ext>
                      </a:extLst>
                    </a:gridCol>
                  </a:tblGrid>
                  <a:tr h="46323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C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sz="320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sz="280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76810279"/>
                      </a:ext>
                    </a:extLst>
                  </a:tr>
                  <a:tr h="46323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824612768"/>
                      </a:ext>
                    </a:extLst>
                  </a:tr>
                  <a:tr h="1089247">
                    <a:tc>
                      <a:txBody>
                        <a:bodyPr/>
                        <a:lstStyle/>
                        <a:p>
                          <a:endParaRPr lang="en-US" sz="240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Both Factors are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oMath>
                          </a14:m>
                          <a:endParaRPr lang="en-US" sz="24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Both Factors are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oMath>
                          </a14:m>
                          <a:endParaRPr lang="en-US" sz="24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Bigger Factor is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oMath>
                          </a14:m>
                          <a:endParaRPr lang="en-US" sz="24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Bigger Factor is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i="0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oMath>
                          </a14:m>
                          <a:endParaRPr lang="en-US" sz="24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40660095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5" name="Table 14">
                <a:extLst>
                  <a:ext uri="{FF2B5EF4-FFF2-40B4-BE49-F238E27FC236}">
                    <a16:creationId xmlns:a16="http://schemas.microsoft.com/office/drawing/2014/main" id="{49374DB3-C51D-4BC9-A7EE-87F828B83062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6398394" y="3896588"/>
              <a:ext cx="5250740" cy="2346960"/>
            </p:xfrm>
            <a:graphic>
              <a:graphicData uri="http://schemas.openxmlformats.org/drawingml/2006/table">
                <a:tbl>
                  <a:tblPr firstRow="1" bandRow="1">
                    <a:tableStyleId>{E8034E78-7F5D-4C2E-B375-FC64B27BC917}</a:tableStyleId>
                  </a:tblPr>
                  <a:tblGrid>
                    <a:gridCol w="703238">
                      <a:extLst>
                        <a:ext uri="{9D8B030D-6E8A-4147-A177-3AD203B41FA5}">
                          <a16:colId xmlns:a16="http://schemas.microsoft.com/office/drawing/2014/main" val="1174634256"/>
                        </a:ext>
                      </a:extLst>
                    </a:gridCol>
                    <a:gridCol w="1302545">
                      <a:extLst>
                        <a:ext uri="{9D8B030D-6E8A-4147-A177-3AD203B41FA5}">
                          <a16:colId xmlns:a16="http://schemas.microsoft.com/office/drawing/2014/main" val="1739168073"/>
                        </a:ext>
                      </a:extLst>
                    </a:gridCol>
                    <a:gridCol w="1215602">
                      <a:extLst>
                        <a:ext uri="{9D8B030D-6E8A-4147-A177-3AD203B41FA5}">
                          <a16:colId xmlns:a16="http://schemas.microsoft.com/office/drawing/2014/main" val="2084605477"/>
                        </a:ext>
                      </a:extLst>
                    </a:gridCol>
                    <a:gridCol w="1047462">
                      <a:extLst>
                        <a:ext uri="{9D8B030D-6E8A-4147-A177-3AD203B41FA5}">
                          <a16:colId xmlns:a16="http://schemas.microsoft.com/office/drawing/2014/main" val="285930401"/>
                        </a:ext>
                      </a:extLst>
                    </a:gridCol>
                    <a:gridCol w="981893">
                      <a:extLst>
                        <a:ext uri="{9D8B030D-6E8A-4147-A177-3AD203B41FA5}">
                          <a16:colId xmlns:a16="http://schemas.microsoft.com/office/drawing/2014/main" val="3982376580"/>
                        </a:ext>
                      </a:extLst>
                    </a:gridCol>
                  </a:tblGrid>
                  <a:tr h="5791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C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8019" t="-10526" r="-81159" b="-334737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59159" t="-10526" r="-901" b="-334737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76810279"/>
                      </a:ext>
                    </a:extLst>
                  </a:tr>
                  <a:tr h="5791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4206" t="-110526" r="-250467" b="-2347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65000" t="-110526" r="-168000" b="-2347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8140" t="-110526" r="-95349" b="-2347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36025" t="-110526" r="-1863" b="-23473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24612768"/>
                      </a:ext>
                    </a:extLst>
                  </a:tr>
                  <a:tr h="1188720">
                    <a:tc>
                      <a:txBody>
                        <a:bodyPr/>
                        <a:lstStyle/>
                        <a:p>
                          <a:endParaRPr lang="en-US" sz="240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4206" t="-102041" r="-250467" b="-137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65000" t="-102041" r="-168000" b="-137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8140" t="-102041" r="-95349" b="-137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36025" t="-102041" r="-1863" b="-1377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0660095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4EB935-20AD-4316-BF0D-4A48A573A91E}"/>
                  </a:ext>
                </a:extLst>
              </p:cNvPr>
              <p:cNvSpPr txBox="1"/>
              <p:nvPr/>
            </p:nvSpPr>
            <p:spPr>
              <a:xfrm>
                <a:off x="111069" y="1341836"/>
                <a:ext cx="5026761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0.3</m:t>
                          </m:r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−3.3</m:t>
                      </m:r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+5.4</m:t>
                      </m:r>
                    </m:oMath>
                  </m:oMathPara>
                </a14:m>
                <a:endParaRPr lang="en-U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4EB935-20AD-4316-BF0D-4A48A573A9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069" y="1341836"/>
                <a:ext cx="5026761" cy="73866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19992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0"/>
            <a:ext cx="8458200" cy="774700"/>
          </a:xfrm>
        </p:spPr>
        <p:txBody>
          <a:bodyPr>
            <a:normAutofit/>
          </a:bodyPr>
          <a:lstStyle/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FACTORING OUT THE GCF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3781454-CA3A-43FD-ADD7-731FA0D85D2C}"/>
                  </a:ext>
                </a:extLst>
              </p:cNvPr>
              <p:cNvSpPr txBox="1"/>
              <p:nvPr/>
            </p:nvSpPr>
            <p:spPr>
              <a:xfrm>
                <a:off x="499246" y="1043995"/>
                <a:ext cx="4845622" cy="8497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𝟐𝟎</m:t>
                          </m:r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𝒘</m:t>
                          </m:r>
                        </m:e>
                        <m:sup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𝟏𝟎</m:t>
                          </m:r>
                        </m:sup>
                      </m:sSup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 </m:t>
                      </m:r>
                      <m:sSup>
                        <m:sSupPr>
                          <m:ctrlPr>
                            <a:rPr lang="en-US" sz="5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𝟑𝟐</m:t>
                          </m:r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𝒘</m:t>
                          </m:r>
                        </m:e>
                        <m:sup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𝟖</m:t>
                          </m:r>
                        </m:sup>
                      </m:sSup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3781454-CA3A-43FD-ADD7-731FA0D85D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246" y="1043995"/>
                <a:ext cx="4845622" cy="8497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1C05A96-9998-4084-B2F4-B645CD9E32B8}"/>
              </a:ext>
            </a:extLst>
          </p:cNvPr>
          <p:cNvCxnSpPr>
            <a:cxnSpLocks/>
          </p:cNvCxnSpPr>
          <p:nvPr/>
        </p:nvCxnSpPr>
        <p:spPr>
          <a:xfrm flipH="1">
            <a:off x="5789630" y="819150"/>
            <a:ext cx="1" cy="5520005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F8AF428-400B-465F-A982-AFC9A0DF4192}"/>
                  </a:ext>
                </a:extLst>
              </p:cNvPr>
              <p:cNvSpPr txBox="1"/>
              <p:nvPr/>
            </p:nvSpPr>
            <p:spPr>
              <a:xfrm>
                <a:off x="6953892" y="1043995"/>
                <a:ext cx="3941528" cy="8497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𝟕</m:t>
                          </m:r>
                        </m:sup>
                      </m:sSup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 </m:t>
                      </m:r>
                      <m:sSup>
                        <m:sSupPr>
                          <m:ctrlPr>
                            <a:rPr lang="en-US" sz="5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F8AF428-400B-465F-A982-AFC9A0DF41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3892" y="1043995"/>
                <a:ext cx="3941528" cy="8497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3128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0"/>
            <a:ext cx="8458200" cy="774700"/>
          </a:xfrm>
        </p:spPr>
        <p:txBody>
          <a:bodyPr>
            <a:normAutofit/>
          </a:bodyPr>
          <a:lstStyle/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FACTORING OUT THE GCF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3781454-CA3A-43FD-ADD7-731FA0D85D2C}"/>
                  </a:ext>
                </a:extLst>
              </p:cNvPr>
              <p:cNvSpPr txBox="1"/>
              <p:nvPr/>
            </p:nvSpPr>
            <p:spPr>
              <a:xfrm>
                <a:off x="189940" y="1056370"/>
                <a:ext cx="5409750" cy="8497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𝟏𝟖</m:t>
                          </m:r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 </m:t>
                      </m:r>
                      <m:sSup>
                        <m:sSupPr>
                          <m:ctrlPr>
                            <a:rPr lang="en-US" sz="5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𝟐𝟕</m:t>
                          </m:r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𝟖</m:t>
                          </m:r>
                        </m:sup>
                      </m:sSup>
                      <m:sSup>
                        <m:sSupPr>
                          <m:ctrlP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𝟒</m:t>
                          </m:r>
                        </m:sup>
                      </m:sSup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3781454-CA3A-43FD-ADD7-731FA0D85D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940" y="1056370"/>
                <a:ext cx="5409750" cy="849720"/>
              </a:xfrm>
              <a:prstGeom prst="rect">
                <a:avLst/>
              </a:prstGeom>
              <a:blipFill>
                <a:blip r:embed="rId2"/>
                <a:stretch>
                  <a:fillRect b="-21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1C05A96-9998-4084-B2F4-B645CD9E32B8}"/>
              </a:ext>
            </a:extLst>
          </p:cNvPr>
          <p:cNvCxnSpPr>
            <a:cxnSpLocks/>
          </p:cNvCxnSpPr>
          <p:nvPr/>
        </p:nvCxnSpPr>
        <p:spPr>
          <a:xfrm flipH="1">
            <a:off x="5789630" y="819150"/>
            <a:ext cx="1" cy="5520005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F8AF428-400B-465F-A982-AFC9A0DF4192}"/>
                  </a:ext>
                </a:extLst>
              </p:cNvPr>
              <p:cNvSpPr txBox="1"/>
              <p:nvPr/>
            </p:nvSpPr>
            <p:spPr>
              <a:xfrm>
                <a:off x="6096000" y="1050533"/>
                <a:ext cx="5594224" cy="8497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𝟔</m:t>
                          </m:r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 </m:t>
                      </m:r>
                      <m:sSup>
                        <m:sSupPr>
                          <m:ctrlPr>
                            <a:rPr lang="en-US" sz="5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𝟔</m:t>
                          </m:r>
                        </m:sup>
                      </m:sSup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𝟏𝟒</m:t>
                      </m:r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F8AF428-400B-465F-A982-AFC9A0DF41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1050533"/>
                <a:ext cx="5594224" cy="8497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84863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52154" y="-26147"/>
            <a:ext cx="8887691" cy="110446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Difference of Two Squares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1178745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4FC22AC-A1AE-4192-A45F-D946DAEC57CD}"/>
              </a:ext>
            </a:extLst>
          </p:cNvPr>
          <p:cNvCxnSpPr>
            <a:cxnSpLocks/>
          </p:cNvCxnSpPr>
          <p:nvPr/>
        </p:nvCxnSpPr>
        <p:spPr>
          <a:xfrm>
            <a:off x="5886351" y="1178745"/>
            <a:ext cx="1" cy="516041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AA58C116-E0EF-4C92-B598-487C26D03268}"/>
              </a:ext>
            </a:extLst>
          </p:cNvPr>
          <p:cNvSpPr txBox="1">
            <a:spLocks/>
          </p:cNvSpPr>
          <p:nvPr/>
        </p:nvSpPr>
        <p:spPr>
          <a:xfrm>
            <a:off x="5946150" y="1454413"/>
            <a:ext cx="6186052" cy="4757627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indent="-742950">
              <a:buClrTx/>
              <a:buFont typeface="Calibri" panose="020F0502020204030204" pitchFamily="34" charset="0"/>
              <a:buAutoNum type="arabicPeriod"/>
            </a:pP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 Out a GCF. (If Possible)</a:t>
            </a:r>
          </a:p>
          <a:p>
            <a:pPr marL="742950" indent="-742950">
              <a:buClrTx/>
              <a:buFont typeface="Calibri" panose="020F0502020204030204" pitchFamily="34" charset="0"/>
              <a:buAutoNum type="arabicPeriod"/>
            </a:pPr>
            <a:endParaRPr lang="en-US" sz="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indent="-742950">
              <a:buClrTx/>
              <a:buFont typeface="Calibri" panose="020F0502020204030204" pitchFamily="34" charset="0"/>
              <a:buAutoNum type="arabicPeriod"/>
            </a:pP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the Squares of the First Term</a:t>
            </a:r>
          </a:p>
          <a:p>
            <a:pPr marL="742950" indent="-742950">
              <a:buClrTx/>
              <a:buFont typeface="Calibri" panose="020F0502020204030204" pitchFamily="34" charset="0"/>
              <a:buAutoNum type="arabicPeriod"/>
            </a:pPr>
            <a:endParaRPr lang="en-US" sz="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indent="-742950">
              <a:buClrTx/>
              <a:buFont typeface="Calibri" panose="020F0502020204030204" pitchFamily="34" charset="0"/>
              <a:buAutoNum type="arabicPeriod"/>
            </a:pP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the Squares of the Last Term</a:t>
            </a:r>
          </a:p>
          <a:p>
            <a:pPr marL="742950" indent="-742950">
              <a:buClrTx/>
              <a:buFont typeface="Calibri" panose="020F0502020204030204" pitchFamily="34" charset="0"/>
              <a:buAutoNum type="arabicPeriod"/>
            </a:pPr>
            <a:endParaRPr lang="en-US" sz="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indent="-742950">
              <a:buClrTx/>
              <a:buFont typeface="Calibri" panose="020F0502020204030204" pitchFamily="34" charset="0"/>
              <a:buAutoNum type="arabicPeriod"/>
            </a:pP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Put the 1</a:t>
            </a:r>
            <a:r>
              <a:rPr lang="en-US" sz="51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Term in the 1</a:t>
            </a:r>
            <a:r>
              <a:rPr lang="en-US" sz="51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Place of Each (), Put the Last Term in the 2</a:t>
            </a:r>
            <a:r>
              <a:rPr lang="en-US" sz="51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</a:t>
            </a: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Place of Each ()</a:t>
            </a:r>
          </a:p>
          <a:p>
            <a:pPr marL="742950" indent="-742950">
              <a:buClrTx/>
              <a:buFont typeface="Calibri" panose="020F0502020204030204" pitchFamily="34" charset="0"/>
              <a:buAutoNum type="arabicPeriod"/>
            </a:pPr>
            <a:endParaRPr lang="en-US" sz="4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Calibri" panose="020F0502020204030204" pitchFamily="34" charset="0"/>
              <a:buNone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4EB935-20AD-4316-BF0D-4A48A573A91E}"/>
                  </a:ext>
                </a:extLst>
              </p:cNvPr>
              <p:cNvSpPr txBox="1"/>
              <p:nvPr/>
            </p:nvSpPr>
            <p:spPr>
              <a:xfrm>
                <a:off x="1470879" y="1345702"/>
                <a:ext cx="2201821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800" b="0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−36</m:t>
                      </m:r>
                    </m:oMath>
                  </m:oMathPara>
                </a14:m>
                <a:endParaRPr lang="en-U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4EB935-20AD-4316-BF0D-4A48A573A9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0879" y="1345702"/>
                <a:ext cx="2201821" cy="73866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0E4C641-7195-4F27-AE56-5CC270868140}"/>
                  </a:ext>
                </a:extLst>
              </p:cNvPr>
              <p:cNvSpPr txBox="1"/>
              <p:nvPr/>
            </p:nvSpPr>
            <p:spPr>
              <a:xfrm>
                <a:off x="6150768" y="5596488"/>
                <a:ext cx="5709383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)(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0E4C641-7195-4F27-AE56-5CC2708681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0768" y="5596488"/>
                <a:ext cx="5709383" cy="615553"/>
              </a:xfrm>
              <a:prstGeom prst="rect">
                <a:avLst/>
              </a:prstGeom>
              <a:blipFill>
                <a:blip r:embed="rId3"/>
                <a:stretch>
                  <a:fillRect b="-39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75767E6-FC12-4433-BF2F-F38DF14B6356}"/>
                  </a:ext>
                </a:extLst>
              </p:cNvPr>
              <p:cNvSpPr txBox="1"/>
              <p:nvPr/>
            </p:nvSpPr>
            <p:spPr>
              <a:xfrm>
                <a:off x="1492231" y="3588881"/>
                <a:ext cx="2180469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480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48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  <m:r>
                      <a:rPr lang="en-US" sz="4800" b="0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48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144</a:t>
                </a: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75767E6-FC12-4433-BF2F-F38DF14B63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2231" y="3588881"/>
                <a:ext cx="2180469" cy="738664"/>
              </a:xfrm>
              <a:prstGeom prst="rect">
                <a:avLst/>
              </a:prstGeom>
              <a:blipFill>
                <a:blip r:embed="rId4"/>
                <a:stretch>
                  <a:fillRect l="-280" t="-25620" r="-18487" b="-561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032C2CB-4139-4A40-8E41-85164C429999}"/>
              </a:ext>
            </a:extLst>
          </p:cNvPr>
          <p:cNvCxnSpPr/>
          <p:nvPr/>
        </p:nvCxnSpPr>
        <p:spPr>
          <a:xfrm>
            <a:off x="0" y="3588881"/>
            <a:ext cx="5886351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6821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52154" y="-26147"/>
            <a:ext cx="8887691" cy="110446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Difference of Two Squares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1178745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4FC22AC-A1AE-4192-A45F-D946DAEC57CD}"/>
              </a:ext>
            </a:extLst>
          </p:cNvPr>
          <p:cNvCxnSpPr>
            <a:cxnSpLocks/>
          </p:cNvCxnSpPr>
          <p:nvPr/>
        </p:nvCxnSpPr>
        <p:spPr>
          <a:xfrm>
            <a:off x="5886351" y="1178745"/>
            <a:ext cx="1" cy="516041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AA58C116-E0EF-4C92-B598-487C26D03268}"/>
              </a:ext>
            </a:extLst>
          </p:cNvPr>
          <p:cNvSpPr txBox="1">
            <a:spLocks/>
          </p:cNvSpPr>
          <p:nvPr/>
        </p:nvSpPr>
        <p:spPr>
          <a:xfrm>
            <a:off x="5946150" y="1454413"/>
            <a:ext cx="6186052" cy="4757627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indent="-742950">
              <a:buClrTx/>
              <a:buFont typeface="Calibri" panose="020F0502020204030204" pitchFamily="34" charset="0"/>
              <a:buAutoNum type="arabicPeriod"/>
            </a:pP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 Out a GCF. (If Possible)</a:t>
            </a:r>
          </a:p>
          <a:p>
            <a:pPr marL="742950" indent="-742950">
              <a:buClrTx/>
              <a:buFont typeface="Calibri" panose="020F0502020204030204" pitchFamily="34" charset="0"/>
              <a:buAutoNum type="arabicPeriod"/>
            </a:pPr>
            <a:endParaRPr lang="en-US" sz="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indent="-742950">
              <a:buClrTx/>
              <a:buFont typeface="Calibri" panose="020F0502020204030204" pitchFamily="34" charset="0"/>
              <a:buAutoNum type="arabicPeriod"/>
            </a:pP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the Squares of the First Term</a:t>
            </a:r>
          </a:p>
          <a:p>
            <a:pPr marL="742950" indent="-742950">
              <a:buClrTx/>
              <a:buFont typeface="Calibri" panose="020F0502020204030204" pitchFamily="34" charset="0"/>
              <a:buAutoNum type="arabicPeriod"/>
            </a:pPr>
            <a:endParaRPr lang="en-US" sz="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indent="-742950">
              <a:buClrTx/>
              <a:buFont typeface="Calibri" panose="020F0502020204030204" pitchFamily="34" charset="0"/>
              <a:buAutoNum type="arabicPeriod"/>
            </a:pP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the Squares of the Last Term</a:t>
            </a:r>
          </a:p>
          <a:p>
            <a:pPr marL="742950" indent="-742950">
              <a:buClrTx/>
              <a:buFont typeface="Calibri" panose="020F0502020204030204" pitchFamily="34" charset="0"/>
              <a:buAutoNum type="arabicPeriod"/>
            </a:pPr>
            <a:endParaRPr lang="en-US" sz="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indent="-742950">
              <a:buClrTx/>
              <a:buFont typeface="Calibri" panose="020F0502020204030204" pitchFamily="34" charset="0"/>
              <a:buAutoNum type="arabicPeriod"/>
            </a:pP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Put the 1</a:t>
            </a:r>
            <a:r>
              <a:rPr lang="en-US" sz="51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Term in the 1</a:t>
            </a:r>
            <a:r>
              <a:rPr lang="en-US" sz="51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Place of Each (), Put the Last Term in the 2</a:t>
            </a:r>
            <a:r>
              <a:rPr lang="en-US" sz="51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</a:t>
            </a: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Place of Each ()</a:t>
            </a:r>
          </a:p>
          <a:p>
            <a:pPr marL="742950" indent="-742950">
              <a:buClrTx/>
              <a:buFont typeface="Calibri" panose="020F0502020204030204" pitchFamily="34" charset="0"/>
              <a:buAutoNum type="arabicPeriod"/>
            </a:pPr>
            <a:endParaRPr lang="en-US" sz="4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Calibri" panose="020F0502020204030204" pitchFamily="34" charset="0"/>
              <a:buNone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4EB935-20AD-4316-BF0D-4A48A573A91E}"/>
                  </a:ext>
                </a:extLst>
              </p:cNvPr>
              <p:cNvSpPr txBox="1"/>
              <p:nvPr/>
            </p:nvSpPr>
            <p:spPr>
              <a:xfrm>
                <a:off x="1470879" y="1345702"/>
                <a:ext cx="2884700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25</m:t>
                          </m:r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800" b="0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−64</m:t>
                      </m:r>
                    </m:oMath>
                  </m:oMathPara>
                </a14:m>
                <a:endParaRPr lang="en-U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4EB935-20AD-4316-BF0D-4A48A573A9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0879" y="1345702"/>
                <a:ext cx="2884700" cy="73866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0E4C641-7195-4F27-AE56-5CC270868140}"/>
                  </a:ext>
                </a:extLst>
              </p:cNvPr>
              <p:cNvSpPr txBox="1"/>
              <p:nvPr/>
            </p:nvSpPr>
            <p:spPr>
              <a:xfrm>
                <a:off x="6150768" y="5596488"/>
                <a:ext cx="5709383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)(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0E4C641-7195-4F27-AE56-5CC2708681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0768" y="5596488"/>
                <a:ext cx="5709383" cy="615553"/>
              </a:xfrm>
              <a:prstGeom prst="rect">
                <a:avLst/>
              </a:prstGeom>
              <a:blipFill>
                <a:blip r:embed="rId3"/>
                <a:stretch>
                  <a:fillRect b="-39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75767E6-FC12-4433-BF2F-F38DF14B6356}"/>
                  </a:ext>
                </a:extLst>
              </p:cNvPr>
              <p:cNvSpPr txBox="1"/>
              <p:nvPr/>
            </p:nvSpPr>
            <p:spPr>
              <a:xfrm>
                <a:off x="1470879" y="3588881"/>
                <a:ext cx="3531095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p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4800" b="0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100</m:t>
                          </m:r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p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75767E6-FC12-4433-BF2F-F38DF14B63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0879" y="3588881"/>
                <a:ext cx="3531095" cy="73866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032C2CB-4139-4A40-8E41-85164C429999}"/>
              </a:ext>
            </a:extLst>
          </p:cNvPr>
          <p:cNvCxnSpPr/>
          <p:nvPr/>
        </p:nvCxnSpPr>
        <p:spPr>
          <a:xfrm>
            <a:off x="0" y="3588881"/>
            <a:ext cx="5886351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767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-1"/>
            <a:ext cx="8458200" cy="1104469"/>
          </a:xfrm>
        </p:spPr>
        <p:txBody>
          <a:bodyPr>
            <a:normAutofit/>
          </a:bodyPr>
          <a:lstStyle/>
          <a:p>
            <a:pPr algn="ctr"/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TRINOMIALS (A = 1)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1178745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4FC22AC-A1AE-4192-A45F-D946DAEC57CD}"/>
              </a:ext>
            </a:extLst>
          </p:cNvPr>
          <p:cNvCxnSpPr>
            <a:cxnSpLocks/>
          </p:cNvCxnSpPr>
          <p:nvPr/>
        </p:nvCxnSpPr>
        <p:spPr>
          <a:xfrm>
            <a:off x="4238465" y="1178745"/>
            <a:ext cx="1" cy="516041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5" name="Table 14">
                <a:extLst>
                  <a:ext uri="{FF2B5EF4-FFF2-40B4-BE49-F238E27FC236}">
                    <a16:creationId xmlns:a16="http://schemas.microsoft.com/office/drawing/2014/main" id="{49374DB3-C51D-4BC9-A7EE-87F828B8306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90222645"/>
                  </p:ext>
                </p:extLst>
              </p:nvPr>
            </p:nvGraphicFramePr>
            <p:xfrm>
              <a:off x="6355903" y="3833228"/>
              <a:ext cx="5250740" cy="2346960"/>
            </p:xfrm>
            <a:graphic>
              <a:graphicData uri="http://schemas.openxmlformats.org/drawingml/2006/table">
                <a:tbl>
                  <a:tblPr firstRow="1" bandRow="1">
                    <a:tableStyleId>{E8034E78-7F5D-4C2E-B375-FC64B27BC917}</a:tableStyleId>
                  </a:tblPr>
                  <a:tblGrid>
                    <a:gridCol w="703238">
                      <a:extLst>
                        <a:ext uri="{9D8B030D-6E8A-4147-A177-3AD203B41FA5}">
                          <a16:colId xmlns:a16="http://schemas.microsoft.com/office/drawing/2014/main" val="1174634256"/>
                        </a:ext>
                      </a:extLst>
                    </a:gridCol>
                    <a:gridCol w="1302545">
                      <a:extLst>
                        <a:ext uri="{9D8B030D-6E8A-4147-A177-3AD203B41FA5}">
                          <a16:colId xmlns:a16="http://schemas.microsoft.com/office/drawing/2014/main" val="1739168073"/>
                        </a:ext>
                      </a:extLst>
                    </a:gridCol>
                    <a:gridCol w="1215602">
                      <a:extLst>
                        <a:ext uri="{9D8B030D-6E8A-4147-A177-3AD203B41FA5}">
                          <a16:colId xmlns:a16="http://schemas.microsoft.com/office/drawing/2014/main" val="2084605477"/>
                        </a:ext>
                      </a:extLst>
                    </a:gridCol>
                    <a:gridCol w="1047462">
                      <a:extLst>
                        <a:ext uri="{9D8B030D-6E8A-4147-A177-3AD203B41FA5}">
                          <a16:colId xmlns:a16="http://schemas.microsoft.com/office/drawing/2014/main" val="285930401"/>
                        </a:ext>
                      </a:extLst>
                    </a:gridCol>
                    <a:gridCol w="981893">
                      <a:extLst>
                        <a:ext uri="{9D8B030D-6E8A-4147-A177-3AD203B41FA5}">
                          <a16:colId xmlns:a16="http://schemas.microsoft.com/office/drawing/2014/main" val="3982376580"/>
                        </a:ext>
                      </a:extLst>
                    </a:gridCol>
                  </a:tblGrid>
                  <a:tr h="46323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C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sz="320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sz="280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76810279"/>
                      </a:ext>
                    </a:extLst>
                  </a:tr>
                  <a:tr h="46323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824612768"/>
                      </a:ext>
                    </a:extLst>
                  </a:tr>
                  <a:tr h="1089247">
                    <a:tc>
                      <a:txBody>
                        <a:bodyPr/>
                        <a:lstStyle/>
                        <a:p>
                          <a:endParaRPr lang="en-US" sz="240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Both Factors are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oMath>
                          </a14:m>
                          <a:endParaRPr lang="en-US" sz="24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Both Factors are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oMath>
                          </a14:m>
                          <a:endParaRPr lang="en-US" sz="24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Bigger Factor is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oMath>
                          </a14:m>
                          <a:endParaRPr lang="en-US" sz="24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Bigger Factor is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i="0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oMath>
                          </a14:m>
                          <a:endParaRPr lang="en-US" sz="24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40660095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5" name="Table 14">
                <a:extLst>
                  <a:ext uri="{FF2B5EF4-FFF2-40B4-BE49-F238E27FC236}">
                    <a16:creationId xmlns:a16="http://schemas.microsoft.com/office/drawing/2014/main" id="{49374DB3-C51D-4BC9-A7EE-87F828B8306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90222645"/>
                  </p:ext>
                </p:extLst>
              </p:nvPr>
            </p:nvGraphicFramePr>
            <p:xfrm>
              <a:off x="6355903" y="3833228"/>
              <a:ext cx="5250740" cy="2346960"/>
            </p:xfrm>
            <a:graphic>
              <a:graphicData uri="http://schemas.openxmlformats.org/drawingml/2006/table">
                <a:tbl>
                  <a:tblPr firstRow="1" bandRow="1">
                    <a:tableStyleId>{E8034E78-7F5D-4C2E-B375-FC64B27BC917}</a:tableStyleId>
                  </a:tblPr>
                  <a:tblGrid>
                    <a:gridCol w="703238">
                      <a:extLst>
                        <a:ext uri="{9D8B030D-6E8A-4147-A177-3AD203B41FA5}">
                          <a16:colId xmlns:a16="http://schemas.microsoft.com/office/drawing/2014/main" val="1174634256"/>
                        </a:ext>
                      </a:extLst>
                    </a:gridCol>
                    <a:gridCol w="1302545">
                      <a:extLst>
                        <a:ext uri="{9D8B030D-6E8A-4147-A177-3AD203B41FA5}">
                          <a16:colId xmlns:a16="http://schemas.microsoft.com/office/drawing/2014/main" val="1739168073"/>
                        </a:ext>
                      </a:extLst>
                    </a:gridCol>
                    <a:gridCol w="1215602">
                      <a:extLst>
                        <a:ext uri="{9D8B030D-6E8A-4147-A177-3AD203B41FA5}">
                          <a16:colId xmlns:a16="http://schemas.microsoft.com/office/drawing/2014/main" val="2084605477"/>
                        </a:ext>
                      </a:extLst>
                    </a:gridCol>
                    <a:gridCol w="1047462">
                      <a:extLst>
                        <a:ext uri="{9D8B030D-6E8A-4147-A177-3AD203B41FA5}">
                          <a16:colId xmlns:a16="http://schemas.microsoft.com/office/drawing/2014/main" val="285930401"/>
                        </a:ext>
                      </a:extLst>
                    </a:gridCol>
                    <a:gridCol w="981893">
                      <a:extLst>
                        <a:ext uri="{9D8B030D-6E8A-4147-A177-3AD203B41FA5}">
                          <a16:colId xmlns:a16="http://schemas.microsoft.com/office/drawing/2014/main" val="3982376580"/>
                        </a:ext>
                      </a:extLst>
                    </a:gridCol>
                  </a:tblGrid>
                  <a:tr h="5791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C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8019" t="-10526" r="-81159" b="-335789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59159" t="-10526" r="-901" b="-335789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76810279"/>
                      </a:ext>
                    </a:extLst>
                  </a:tr>
                  <a:tr h="5791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4206" t="-110526" r="-250467" b="-2357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65000" t="-110526" r="-168000" b="-2357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8140" t="-110526" r="-95349" b="-2357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36025" t="-110526" r="-1863" b="-23578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24612768"/>
                      </a:ext>
                    </a:extLst>
                  </a:tr>
                  <a:tr h="1188720">
                    <a:tc>
                      <a:txBody>
                        <a:bodyPr/>
                        <a:lstStyle/>
                        <a:p>
                          <a:endParaRPr lang="en-US" sz="240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4206" t="-102041" r="-250467" b="-1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65000" t="-102041" r="-168000" b="-1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8140" t="-102041" r="-95349" b="-1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36025" t="-102041" r="-1863" b="-1428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0660095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4EB935-20AD-4316-BF0D-4A48A573A91E}"/>
                  </a:ext>
                </a:extLst>
              </p:cNvPr>
              <p:cNvSpPr txBox="1"/>
              <p:nvPr/>
            </p:nvSpPr>
            <p:spPr>
              <a:xfrm>
                <a:off x="241527" y="1292975"/>
                <a:ext cx="3670236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p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−18</m:t>
                      </m:r>
                    </m:oMath>
                  </m:oMathPara>
                </a14:m>
                <a:endParaRPr lang="en-U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4EB935-20AD-4316-BF0D-4A48A573A9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527" y="1292975"/>
                <a:ext cx="3670236" cy="73866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85321BA-50AC-4CC4-A97E-DB1693E534DD}"/>
              </a:ext>
            </a:extLst>
          </p:cNvPr>
          <p:cNvSpPr txBox="1">
            <a:spLocks/>
          </p:cNvSpPr>
          <p:nvPr/>
        </p:nvSpPr>
        <p:spPr>
          <a:xfrm>
            <a:off x="4340098" y="1292975"/>
            <a:ext cx="7876947" cy="2554752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indent="-742950">
              <a:buClrTx/>
              <a:buFont typeface="+mj-lt"/>
              <a:buAutoNum type="arabicPeriod"/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Check for GCF</a:t>
            </a:r>
          </a:p>
          <a:p>
            <a:pPr marL="742950" indent="-742950">
              <a:buClrTx/>
              <a:buFont typeface="+mj-lt"/>
              <a:buAutoNum type="arabicPeriod"/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 two sets of parenthesis, </a:t>
            </a:r>
          </a:p>
          <a:p>
            <a:pPr marL="0" indent="0">
              <a:buClrTx/>
              <a:buNone/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      )(     ). These will be the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factors</a:t>
            </a: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the trinomial.</a:t>
            </a:r>
          </a:p>
          <a:p>
            <a:pPr marL="742950" indent="-742950">
              <a:buClrTx/>
              <a:buFont typeface="+mj-lt"/>
              <a:buAutoNum type="arabicPeriod" startAt="3"/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Think of factors of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that add up to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(Use Chart for Signs)</a:t>
            </a:r>
          </a:p>
          <a:p>
            <a:pPr>
              <a:buFont typeface="Calibri" panose="020F050202020403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255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-1"/>
            <a:ext cx="8458200" cy="1104469"/>
          </a:xfrm>
        </p:spPr>
        <p:txBody>
          <a:bodyPr>
            <a:normAutofit/>
          </a:bodyPr>
          <a:lstStyle/>
          <a:p>
            <a:pPr algn="ctr"/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TRINOMIALS (A = 1)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1178745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4FC22AC-A1AE-4192-A45F-D946DAEC57CD}"/>
              </a:ext>
            </a:extLst>
          </p:cNvPr>
          <p:cNvCxnSpPr>
            <a:cxnSpLocks/>
          </p:cNvCxnSpPr>
          <p:nvPr/>
        </p:nvCxnSpPr>
        <p:spPr>
          <a:xfrm>
            <a:off x="4184517" y="1178745"/>
            <a:ext cx="1" cy="516041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5" name="Table 14">
                <a:extLst>
                  <a:ext uri="{FF2B5EF4-FFF2-40B4-BE49-F238E27FC236}">
                    <a16:creationId xmlns:a16="http://schemas.microsoft.com/office/drawing/2014/main" id="{49374DB3-C51D-4BC9-A7EE-87F828B83062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6355903" y="3833228"/>
              <a:ext cx="5250740" cy="2346960"/>
            </p:xfrm>
            <a:graphic>
              <a:graphicData uri="http://schemas.openxmlformats.org/drawingml/2006/table">
                <a:tbl>
                  <a:tblPr firstRow="1" bandRow="1">
                    <a:tableStyleId>{E8034E78-7F5D-4C2E-B375-FC64B27BC917}</a:tableStyleId>
                  </a:tblPr>
                  <a:tblGrid>
                    <a:gridCol w="703238">
                      <a:extLst>
                        <a:ext uri="{9D8B030D-6E8A-4147-A177-3AD203B41FA5}">
                          <a16:colId xmlns:a16="http://schemas.microsoft.com/office/drawing/2014/main" val="1174634256"/>
                        </a:ext>
                      </a:extLst>
                    </a:gridCol>
                    <a:gridCol w="1302545">
                      <a:extLst>
                        <a:ext uri="{9D8B030D-6E8A-4147-A177-3AD203B41FA5}">
                          <a16:colId xmlns:a16="http://schemas.microsoft.com/office/drawing/2014/main" val="1739168073"/>
                        </a:ext>
                      </a:extLst>
                    </a:gridCol>
                    <a:gridCol w="1215602">
                      <a:extLst>
                        <a:ext uri="{9D8B030D-6E8A-4147-A177-3AD203B41FA5}">
                          <a16:colId xmlns:a16="http://schemas.microsoft.com/office/drawing/2014/main" val="2084605477"/>
                        </a:ext>
                      </a:extLst>
                    </a:gridCol>
                    <a:gridCol w="1047462">
                      <a:extLst>
                        <a:ext uri="{9D8B030D-6E8A-4147-A177-3AD203B41FA5}">
                          <a16:colId xmlns:a16="http://schemas.microsoft.com/office/drawing/2014/main" val="285930401"/>
                        </a:ext>
                      </a:extLst>
                    </a:gridCol>
                    <a:gridCol w="981893">
                      <a:extLst>
                        <a:ext uri="{9D8B030D-6E8A-4147-A177-3AD203B41FA5}">
                          <a16:colId xmlns:a16="http://schemas.microsoft.com/office/drawing/2014/main" val="3982376580"/>
                        </a:ext>
                      </a:extLst>
                    </a:gridCol>
                  </a:tblGrid>
                  <a:tr h="46323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C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sz="320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sz="280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76810279"/>
                      </a:ext>
                    </a:extLst>
                  </a:tr>
                  <a:tr h="46323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824612768"/>
                      </a:ext>
                    </a:extLst>
                  </a:tr>
                  <a:tr h="1089247">
                    <a:tc>
                      <a:txBody>
                        <a:bodyPr/>
                        <a:lstStyle/>
                        <a:p>
                          <a:endParaRPr lang="en-US" sz="240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Both Factors are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oMath>
                          </a14:m>
                          <a:endParaRPr lang="en-US" sz="24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Both Factors are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oMath>
                          </a14:m>
                          <a:endParaRPr lang="en-US" sz="24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Bigger Factor is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oMath>
                          </a14:m>
                          <a:endParaRPr lang="en-US" sz="24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Bigger Factor is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i="0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oMath>
                          </a14:m>
                          <a:endParaRPr lang="en-US" sz="24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40660095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5" name="Table 14">
                <a:extLst>
                  <a:ext uri="{FF2B5EF4-FFF2-40B4-BE49-F238E27FC236}">
                    <a16:creationId xmlns:a16="http://schemas.microsoft.com/office/drawing/2014/main" id="{49374DB3-C51D-4BC9-A7EE-87F828B8306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90222645"/>
                  </p:ext>
                </p:extLst>
              </p:nvPr>
            </p:nvGraphicFramePr>
            <p:xfrm>
              <a:off x="6355903" y="3833228"/>
              <a:ext cx="5250740" cy="2346960"/>
            </p:xfrm>
            <a:graphic>
              <a:graphicData uri="http://schemas.openxmlformats.org/drawingml/2006/table">
                <a:tbl>
                  <a:tblPr firstRow="1" bandRow="1">
                    <a:tableStyleId>{E8034E78-7F5D-4C2E-B375-FC64B27BC917}</a:tableStyleId>
                  </a:tblPr>
                  <a:tblGrid>
                    <a:gridCol w="703238">
                      <a:extLst>
                        <a:ext uri="{9D8B030D-6E8A-4147-A177-3AD203B41FA5}">
                          <a16:colId xmlns:a16="http://schemas.microsoft.com/office/drawing/2014/main" val="1174634256"/>
                        </a:ext>
                      </a:extLst>
                    </a:gridCol>
                    <a:gridCol w="1302545">
                      <a:extLst>
                        <a:ext uri="{9D8B030D-6E8A-4147-A177-3AD203B41FA5}">
                          <a16:colId xmlns:a16="http://schemas.microsoft.com/office/drawing/2014/main" val="1739168073"/>
                        </a:ext>
                      </a:extLst>
                    </a:gridCol>
                    <a:gridCol w="1215602">
                      <a:extLst>
                        <a:ext uri="{9D8B030D-6E8A-4147-A177-3AD203B41FA5}">
                          <a16:colId xmlns:a16="http://schemas.microsoft.com/office/drawing/2014/main" val="2084605477"/>
                        </a:ext>
                      </a:extLst>
                    </a:gridCol>
                    <a:gridCol w="1047462">
                      <a:extLst>
                        <a:ext uri="{9D8B030D-6E8A-4147-A177-3AD203B41FA5}">
                          <a16:colId xmlns:a16="http://schemas.microsoft.com/office/drawing/2014/main" val="285930401"/>
                        </a:ext>
                      </a:extLst>
                    </a:gridCol>
                    <a:gridCol w="981893">
                      <a:extLst>
                        <a:ext uri="{9D8B030D-6E8A-4147-A177-3AD203B41FA5}">
                          <a16:colId xmlns:a16="http://schemas.microsoft.com/office/drawing/2014/main" val="3982376580"/>
                        </a:ext>
                      </a:extLst>
                    </a:gridCol>
                  </a:tblGrid>
                  <a:tr h="5791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C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8019" t="-10526" r="-81159" b="-335789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59159" t="-10526" r="-901" b="-335789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76810279"/>
                      </a:ext>
                    </a:extLst>
                  </a:tr>
                  <a:tr h="5791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4206" t="-110526" r="-250467" b="-2357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65000" t="-110526" r="-168000" b="-2357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8140" t="-110526" r="-95349" b="-2357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36025" t="-110526" r="-1863" b="-23578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24612768"/>
                      </a:ext>
                    </a:extLst>
                  </a:tr>
                  <a:tr h="1188720">
                    <a:tc>
                      <a:txBody>
                        <a:bodyPr/>
                        <a:lstStyle/>
                        <a:p>
                          <a:endParaRPr lang="en-US" sz="240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4206" t="-102041" r="-250467" b="-1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65000" t="-102041" r="-168000" b="-1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8140" t="-102041" r="-95349" b="-1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36025" t="-102041" r="-1863" b="-1428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0660095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4EB935-20AD-4316-BF0D-4A48A573A91E}"/>
                  </a:ext>
                </a:extLst>
              </p:cNvPr>
              <p:cNvSpPr txBox="1"/>
              <p:nvPr/>
            </p:nvSpPr>
            <p:spPr>
              <a:xfrm>
                <a:off x="104462" y="1343705"/>
                <a:ext cx="4011676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p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+11</m:t>
                      </m:r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+28</m:t>
                      </m:r>
                    </m:oMath>
                  </m:oMathPara>
                </a14:m>
                <a:endParaRPr lang="en-U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4EB935-20AD-4316-BF0D-4A48A573A9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462" y="1343705"/>
                <a:ext cx="4011676" cy="73866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361660FA-7F8A-4912-998B-9D3E087BDD39}"/>
              </a:ext>
            </a:extLst>
          </p:cNvPr>
          <p:cNvSpPr txBox="1">
            <a:spLocks/>
          </p:cNvSpPr>
          <p:nvPr/>
        </p:nvSpPr>
        <p:spPr>
          <a:xfrm>
            <a:off x="4248894" y="1278476"/>
            <a:ext cx="7638305" cy="2554752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indent="-742950">
              <a:buClrTx/>
              <a:buFont typeface="+mj-lt"/>
              <a:buAutoNum type="arabicPeriod"/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Check for GCF</a:t>
            </a:r>
          </a:p>
          <a:p>
            <a:pPr marL="742950" indent="-742950">
              <a:buClrTx/>
              <a:buFont typeface="+mj-lt"/>
              <a:buAutoNum type="arabicPeriod"/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 two sets of parenthesis, </a:t>
            </a:r>
          </a:p>
          <a:p>
            <a:pPr marL="0" indent="0">
              <a:buClrTx/>
              <a:buNone/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(      )(     ). These will be the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factors</a:t>
            </a: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the 	trinomial.</a:t>
            </a:r>
          </a:p>
          <a:p>
            <a:pPr marL="742950" indent="-742950">
              <a:buClrTx/>
              <a:buFont typeface="+mj-lt"/>
              <a:buAutoNum type="arabicPeriod" startAt="3"/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Think of factors of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that add up to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(Use 	Chart for Signs)</a:t>
            </a:r>
          </a:p>
          <a:p>
            <a:pPr>
              <a:buFont typeface="Calibri" panose="020F050202020403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667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-1"/>
            <a:ext cx="8458200" cy="1104469"/>
          </a:xfrm>
        </p:spPr>
        <p:txBody>
          <a:bodyPr>
            <a:normAutofit/>
          </a:bodyPr>
          <a:lstStyle/>
          <a:p>
            <a:pPr algn="ctr"/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TRINOMIALS (A = 1)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1178745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4FC22AC-A1AE-4192-A45F-D946DAEC57CD}"/>
              </a:ext>
            </a:extLst>
          </p:cNvPr>
          <p:cNvCxnSpPr>
            <a:cxnSpLocks/>
          </p:cNvCxnSpPr>
          <p:nvPr/>
        </p:nvCxnSpPr>
        <p:spPr>
          <a:xfrm>
            <a:off x="5224784" y="1178745"/>
            <a:ext cx="1" cy="516041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AA58C116-E0EF-4C92-B598-487C26D03268}"/>
              </a:ext>
            </a:extLst>
          </p:cNvPr>
          <p:cNvSpPr txBox="1">
            <a:spLocks/>
          </p:cNvSpPr>
          <p:nvPr/>
        </p:nvSpPr>
        <p:spPr>
          <a:xfrm>
            <a:off x="5311739" y="1341836"/>
            <a:ext cx="6724401" cy="2554752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indent="-742950">
              <a:buClrTx/>
              <a:buFont typeface="+mj-lt"/>
              <a:buAutoNum type="arabicPeriod"/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Check for GCF</a:t>
            </a:r>
          </a:p>
          <a:p>
            <a:pPr marL="742950" indent="-742950">
              <a:buClrTx/>
              <a:buFont typeface="+mj-lt"/>
              <a:buAutoNum type="arabicPeriod"/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 two sets of parenthesis, </a:t>
            </a:r>
          </a:p>
          <a:p>
            <a:pPr marL="0" indent="0">
              <a:buClrTx/>
              <a:buNone/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(      )(     ). These will be the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factors</a:t>
            </a: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	the trinomial.</a:t>
            </a:r>
          </a:p>
          <a:p>
            <a:pPr marL="742950" indent="-742950">
              <a:buClrTx/>
              <a:buFont typeface="+mj-lt"/>
              <a:buAutoNum type="arabicPeriod" startAt="3"/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Think of factors of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that add up to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	(Use Chart for Signs)</a:t>
            </a:r>
          </a:p>
          <a:p>
            <a:pPr>
              <a:buFont typeface="Calibri" panose="020F0502020204030204" pitchFamily="34" charset="0"/>
              <a:buNone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5" name="Table 14">
                <a:extLst>
                  <a:ext uri="{FF2B5EF4-FFF2-40B4-BE49-F238E27FC236}">
                    <a16:creationId xmlns:a16="http://schemas.microsoft.com/office/drawing/2014/main" id="{49374DB3-C51D-4BC9-A7EE-87F828B8306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07720289"/>
                  </p:ext>
                </p:extLst>
              </p:nvPr>
            </p:nvGraphicFramePr>
            <p:xfrm>
              <a:off x="6398394" y="3896588"/>
              <a:ext cx="5250740" cy="2346960"/>
            </p:xfrm>
            <a:graphic>
              <a:graphicData uri="http://schemas.openxmlformats.org/drawingml/2006/table">
                <a:tbl>
                  <a:tblPr firstRow="1" bandRow="1">
                    <a:tableStyleId>{E8034E78-7F5D-4C2E-B375-FC64B27BC917}</a:tableStyleId>
                  </a:tblPr>
                  <a:tblGrid>
                    <a:gridCol w="703238">
                      <a:extLst>
                        <a:ext uri="{9D8B030D-6E8A-4147-A177-3AD203B41FA5}">
                          <a16:colId xmlns:a16="http://schemas.microsoft.com/office/drawing/2014/main" val="1174634256"/>
                        </a:ext>
                      </a:extLst>
                    </a:gridCol>
                    <a:gridCol w="1302545">
                      <a:extLst>
                        <a:ext uri="{9D8B030D-6E8A-4147-A177-3AD203B41FA5}">
                          <a16:colId xmlns:a16="http://schemas.microsoft.com/office/drawing/2014/main" val="1739168073"/>
                        </a:ext>
                      </a:extLst>
                    </a:gridCol>
                    <a:gridCol w="1215602">
                      <a:extLst>
                        <a:ext uri="{9D8B030D-6E8A-4147-A177-3AD203B41FA5}">
                          <a16:colId xmlns:a16="http://schemas.microsoft.com/office/drawing/2014/main" val="2084605477"/>
                        </a:ext>
                      </a:extLst>
                    </a:gridCol>
                    <a:gridCol w="1047462">
                      <a:extLst>
                        <a:ext uri="{9D8B030D-6E8A-4147-A177-3AD203B41FA5}">
                          <a16:colId xmlns:a16="http://schemas.microsoft.com/office/drawing/2014/main" val="285930401"/>
                        </a:ext>
                      </a:extLst>
                    </a:gridCol>
                    <a:gridCol w="981893">
                      <a:extLst>
                        <a:ext uri="{9D8B030D-6E8A-4147-A177-3AD203B41FA5}">
                          <a16:colId xmlns:a16="http://schemas.microsoft.com/office/drawing/2014/main" val="3982376580"/>
                        </a:ext>
                      </a:extLst>
                    </a:gridCol>
                  </a:tblGrid>
                  <a:tr h="46323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C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sz="320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sz="280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76810279"/>
                      </a:ext>
                    </a:extLst>
                  </a:tr>
                  <a:tr h="46323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824612768"/>
                      </a:ext>
                    </a:extLst>
                  </a:tr>
                  <a:tr h="1089247">
                    <a:tc>
                      <a:txBody>
                        <a:bodyPr/>
                        <a:lstStyle/>
                        <a:p>
                          <a:endParaRPr lang="en-US" sz="240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Both Factors are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oMath>
                          </a14:m>
                          <a:endParaRPr lang="en-US" sz="24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Both Factors are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oMath>
                          </a14:m>
                          <a:endParaRPr lang="en-US" sz="24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Bigger Factor is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oMath>
                          </a14:m>
                          <a:endParaRPr lang="en-US" sz="24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Bigger Factor is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i="0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oMath>
                          </a14:m>
                          <a:endParaRPr lang="en-US" sz="24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40660095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5" name="Table 14">
                <a:extLst>
                  <a:ext uri="{FF2B5EF4-FFF2-40B4-BE49-F238E27FC236}">
                    <a16:creationId xmlns:a16="http://schemas.microsoft.com/office/drawing/2014/main" id="{49374DB3-C51D-4BC9-A7EE-87F828B8306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07720289"/>
                  </p:ext>
                </p:extLst>
              </p:nvPr>
            </p:nvGraphicFramePr>
            <p:xfrm>
              <a:off x="6398394" y="3896588"/>
              <a:ext cx="5250740" cy="2346960"/>
            </p:xfrm>
            <a:graphic>
              <a:graphicData uri="http://schemas.openxmlformats.org/drawingml/2006/table">
                <a:tbl>
                  <a:tblPr firstRow="1" bandRow="1">
                    <a:tableStyleId>{E8034E78-7F5D-4C2E-B375-FC64B27BC917}</a:tableStyleId>
                  </a:tblPr>
                  <a:tblGrid>
                    <a:gridCol w="703238">
                      <a:extLst>
                        <a:ext uri="{9D8B030D-6E8A-4147-A177-3AD203B41FA5}">
                          <a16:colId xmlns:a16="http://schemas.microsoft.com/office/drawing/2014/main" val="1174634256"/>
                        </a:ext>
                      </a:extLst>
                    </a:gridCol>
                    <a:gridCol w="1302545">
                      <a:extLst>
                        <a:ext uri="{9D8B030D-6E8A-4147-A177-3AD203B41FA5}">
                          <a16:colId xmlns:a16="http://schemas.microsoft.com/office/drawing/2014/main" val="1739168073"/>
                        </a:ext>
                      </a:extLst>
                    </a:gridCol>
                    <a:gridCol w="1215602">
                      <a:extLst>
                        <a:ext uri="{9D8B030D-6E8A-4147-A177-3AD203B41FA5}">
                          <a16:colId xmlns:a16="http://schemas.microsoft.com/office/drawing/2014/main" val="2084605477"/>
                        </a:ext>
                      </a:extLst>
                    </a:gridCol>
                    <a:gridCol w="1047462">
                      <a:extLst>
                        <a:ext uri="{9D8B030D-6E8A-4147-A177-3AD203B41FA5}">
                          <a16:colId xmlns:a16="http://schemas.microsoft.com/office/drawing/2014/main" val="285930401"/>
                        </a:ext>
                      </a:extLst>
                    </a:gridCol>
                    <a:gridCol w="981893">
                      <a:extLst>
                        <a:ext uri="{9D8B030D-6E8A-4147-A177-3AD203B41FA5}">
                          <a16:colId xmlns:a16="http://schemas.microsoft.com/office/drawing/2014/main" val="3982376580"/>
                        </a:ext>
                      </a:extLst>
                    </a:gridCol>
                  </a:tblGrid>
                  <a:tr h="5791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C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8019" t="-10526" r="-81159" b="-334737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59159" t="-10526" r="-901" b="-334737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76810279"/>
                      </a:ext>
                    </a:extLst>
                  </a:tr>
                  <a:tr h="5791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4206" t="-110526" r="-250467" b="-2347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65000" t="-110526" r="-168000" b="-2347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8140" t="-110526" r="-95349" b="-2347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36025" t="-110526" r="-1863" b="-23473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24612768"/>
                      </a:ext>
                    </a:extLst>
                  </a:tr>
                  <a:tr h="1188720">
                    <a:tc>
                      <a:txBody>
                        <a:bodyPr/>
                        <a:lstStyle/>
                        <a:p>
                          <a:endParaRPr lang="en-US" sz="240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4206" t="-102041" r="-250467" b="-137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65000" t="-102041" r="-168000" b="-137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8140" t="-102041" r="-95349" b="-137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36025" t="-102041" r="-1863" b="-1377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0660095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4EB935-20AD-4316-BF0D-4A48A573A91E}"/>
                  </a:ext>
                </a:extLst>
              </p:cNvPr>
              <p:cNvSpPr txBox="1"/>
              <p:nvPr/>
            </p:nvSpPr>
            <p:spPr>
              <a:xfrm>
                <a:off x="344269" y="1341836"/>
                <a:ext cx="4643194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p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+6</m:t>
                      </m:r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𝑘𝑓</m:t>
                      </m:r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−27</m:t>
                      </m:r>
                      <m:sSup>
                        <m:sSupPr>
                          <m:ctrlP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4EB935-20AD-4316-BF0D-4A48A573A9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269" y="1341836"/>
                <a:ext cx="4643194" cy="738664"/>
              </a:xfrm>
              <a:prstGeom prst="rect">
                <a:avLst/>
              </a:prstGeom>
              <a:blipFill>
                <a:blip r:embed="rId3"/>
                <a:stretch>
                  <a:fillRect b="-24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474075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-1"/>
            <a:ext cx="8458200" cy="1104469"/>
          </a:xfrm>
        </p:spPr>
        <p:txBody>
          <a:bodyPr>
            <a:normAutofit/>
          </a:bodyPr>
          <a:lstStyle/>
          <a:p>
            <a:pPr algn="ctr"/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TRINOMIALS (A = 1)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1178745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4FC22AC-A1AE-4192-A45F-D946DAEC57CD}"/>
              </a:ext>
            </a:extLst>
          </p:cNvPr>
          <p:cNvCxnSpPr>
            <a:cxnSpLocks/>
          </p:cNvCxnSpPr>
          <p:nvPr/>
        </p:nvCxnSpPr>
        <p:spPr>
          <a:xfrm>
            <a:off x="5224784" y="1178745"/>
            <a:ext cx="1" cy="516041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AA58C116-E0EF-4C92-B598-487C26D03268}"/>
              </a:ext>
            </a:extLst>
          </p:cNvPr>
          <p:cNvSpPr txBox="1">
            <a:spLocks/>
          </p:cNvSpPr>
          <p:nvPr/>
        </p:nvSpPr>
        <p:spPr>
          <a:xfrm>
            <a:off x="5311739" y="1341836"/>
            <a:ext cx="6724401" cy="2554752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indent="-742950">
              <a:buClrTx/>
              <a:buFont typeface="+mj-lt"/>
              <a:buAutoNum type="arabicPeriod"/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Check for GCF</a:t>
            </a:r>
          </a:p>
          <a:p>
            <a:pPr marL="742950" indent="-742950">
              <a:buClrTx/>
              <a:buFont typeface="+mj-lt"/>
              <a:buAutoNum type="arabicPeriod"/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 two sets of parenthesis, </a:t>
            </a:r>
          </a:p>
          <a:p>
            <a:pPr marL="0" indent="0">
              <a:buClrTx/>
              <a:buNone/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(      )(     ). These will be the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factors</a:t>
            </a: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	the trinomial.</a:t>
            </a:r>
          </a:p>
          <a:p>
            <a:pPr marL="742950" indent="-742950">
              <a:buClrTx/>
              <a:buFont typeface="+mj-lt"/>
              <a:buAutoNum type="arabicPeriod" startAt="3"/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Think of factors of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that add up to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	(Use Chart for Signs)</a:t>
            </a:r>
          </a:p>
          <a:p>
            <a:pPr>
              <a:buFont typeface="Calibri" panose="020F0502020204030204" pitchFamily="34" charset="0"/>
              <a:buNone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5" name="Table 14">
                <a:extLst>
                  <a:ext uri="{FF2B5EF4-FFF2-40B4-BE49-F238E27FC236}">
                    <a16:creationId xmlns:a16="http://schemas.microsoft.com/office/drawing/2014/main" id="{49374DB3-C51D-4BC9-A7EE-87F828B83062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6398394" y="3896588"/>
              <a:ext cx="5250740" cy="2346960"/>
            </p:xfrm>
            <a:graphic>
              <a:graphicData uri="http://schemas.openxmlformats.org/drawingml/2006/table">
                <a:tbl>
                  <a:tblPr firstRow="1" bandRow="1">
                    <a:tableStyleId>{E8034E78-7F5D-4C2E-B375-FC64B27BC917}</a:tableStyleId>
                  </a:tblPr>
                  <a:tblGrid>
                    <a:gridCol w="703238">
                      <a:extLst>
                        <a:ext uri="{9D8B030D-6E8A-4147-A177-3AD203B41FA5}">
                          <a16:colId xmlns:a16="http://schemas.microsoft.com/office/drawing/2014/main" val="1174634256"/>
                        </a:ext>
                      </a:extLst>
                    </a:gridCol>
                    <a:gridCol w="1302545">
                      <a:extLst>
                        <a:ext uri="{9D8B030D-6E8A-4147-A177-3AD203B41FA5}">
                          <a16:colId xmlns:a16="http://schemas.microsoft.com/office/drawing/2014/main" val="1739168073"/>
                        </a:ext>
                      </a:extLst>
                    </a:gridCol>
                    <a:gridCol w="1215602">
                      <a:extLst>
                        <a:ext uri="{9D8B030D-6E8A-4147-A177-3AD203B41FA5}">
                          <a16:colId xmlns:a16="http://schemas.microsoft.com/office/drawing/2014/main" val="2084605477"/>
                        </a:ext>
                      </a:extLst>
                    </a:gridCol>
                    <a:gridCol w="1047462">
                      <a:extLst>
                        <a:ext uri="{9D8B030D-6E8A-4147-A177-3AD203B41FA5}">
                          <a16:colId xmlns:a16="http://schemas.microsoft.com/office/drawing/2014/main" val="285930401"/>
                        </a:ext>
                      </a:extLst>
                    </a:gridCol>
                    <a:gridCol w="981893">
                      <a:extLst>
                        <a:ext uri="{9D8B030D-6E8A-4147-A177-3AD203B41FA5}">
                          <a16:colId xmlns:a16="http://schemas.microsoft.com/office/drawing/2014/main" val="3982376580"/>
                        </a:ext>
                      </a:extLst>
                    </a:gridCol>
                  </a:tblGrid>
                  <a:tr h="46323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C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sz="320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sz="280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76810279"/>
                      </a:ext>
                    </a:extLst>
                  </a:tr>
                  <a:tr h="46323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824612768"/>
                      </a:ext>
                    </a:extLst>
                  </a:tr>
                  <a:tr h="1089247">
                    <a:tc>
                      <a:txBody>
                        <a:bodyPr/>
                        <a:lstStyle/>
                        <a:p>
                          <a:endParaRPr lang="en-US" sz="240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Both Factors are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oMath>
                          </a14:m>
                          <a:endParaRPr lang="en-US" sz="24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Both Factors are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oMath>
                          </a14:m>
                          <a:endParaRPr lang="en-US" sz="24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Bigger Factor is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oMath>
                          </a14:m>
                          <a:endParaRPr lang="en-US" sz="24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Bigger Factor is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i="0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oMath>
                          </a14:m>
                          <a:endParaRPr lang="en-US" sz="24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40660095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5" name="Table 14">
                <a:extLst>
                  <a:ext uri="{FF2B5EF4-FFF2-40B4-BE49-F238E27FC236}">
                    <a16:creationId xmlns:a16="http://schemas.microsoft.com/office/drawing/2014/main" id="{49374DB3-C51D-4BC9-A7EE-87F828B83062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6398394" y="3896588"/>
              <a:ext cx="5250740" cy="2346960"/>
            </p:xfrm>
            <a:graphic>
              <a:graphicData uri="http://schemas.openxmlformats.org/drawingml/2006/table">
                <a:tbl>
                  <a:tblPr firstRow="1" bandRow="1">
                    <a:tableStyleId>{E8034E78-7F5D-4C2E-B375-FC64B27BC917}</a:tableStyleId>
                  </a:tblPr>
                  <a:tblGrid>
                    <a:gridCol w="703238">
                      <a:extLst>
                        <a:ext uri="{9D8B030D-6E8A-4147-A177-3AD203B41FA5}">
                          <a16:colId xmlns:a16="http://schemas.microsoft.com/office/drawing/2014/main" val="1174634256"/>
                        </a:ext>
                      </a:extLst>
                    </a:gridCol>
                    <a:gridCol w="1302545">
                      <a:extLst>
                        <a:ext uri="{9D8B030D-6E8A-4147-A177-3AD203B41FA5}">
                          <a16:colId xmlns:a16="http://schemas.microsoft.com/office/drawing/2014/main" val="1739168073"/>
                        </a:ext>
                      </a:extLst>
                    </a:gridCol>
                    <a:gridCol w="1215602">
                      <a:extLst>
                        <a:ext uri="{9D8B030D-6E8A-4147-A177-3AD203B41FA5}">
                          <a16:colId xmlns:a16="http://schemas.microsoft.com/office/drawing/2014/main" val="2084605477"/>
                        </a:ext>
                      </a:extLst>
                    </a:gridCol>
                    <a:gridCol w="1047462">
                      <a:extLst>
                        <a:ext uri="{9D8B030D-6E8A-4147-A177-3AD203B41FA5}">
                          <a16:colId xmlns:a16="http://schemas.microsoft.com/office/drawing/2014/main" val="285930401"/>
                        </a:ext>
                      </a:extLst>
                    </a:gridCol>
                    <a:gridCol w="981893">
                      <a:extLst>
                        <a:ext uri="{9D8B030D-6E8A-4147-A177-3AD203B41FA5}">
                          <a16:colId xmlns:a16="http://schemas.microsoft.com/office/drawing/2014/main" val="3982376580"/>
                        </a:ext>
                      </a:extLst>
                    </a:gridCol>
                  </a:tblGrid>
                  <a:tr h="5791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C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8019" t="-10526" r="-81159" b="-334737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59159" t="-10526" r="-901" b="-334737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76810279"/>
                      </a:ext>
                    </a:extLst>
                  </a:tr>
                  <a:tr h="5791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4206" t="-110526" r="-250467" b="-2347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65000" t="-110526" r="-168000" b="-2347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8140" t="-110526" r="-95349" b="-2347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36025" t="-110526" r="-1863" b="-23473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24612768"/>
                      </a:ext>
                    </a:extLst>
                  </a:tr>
                  <a:tr h="1188720">
                    <a:tc>
                      <a:txBody>
                        <a:bodyPr/>
                        <a:lstStyle/>
                        <a:p>
                          <a:endParaRPr lang="en-US" sz="240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4206" t="-102041" r="-250467" b="-137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65000" t="-102041" r="-168000" b="-137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8140" t="-102041" r="-95349" b="-137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36025" t="-102041" r="-1863" b="-1377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0660095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4EB935-20AD-4316-BF0D-4A48A573A91E}"/>
                  </a:ext>
                </a:extLst>
              </p:cNvPr>
              <p:cNvSpPr txBox="1"/>
              <p:nvPr/>
            </p:nvSpPr>
            <p:spPr>
              <a:xfrm>
                <a:off x="142005" y="1341836"/>
                <a:ext cx="4951292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+16</m:t>
                      </m:r>
                      <m:sSup>
                        <m:sSupPr>
                          <m:ctrlP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−40</m:t>
                      </m:r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4EB935-20AD-4316-BF0D-4A48A573A9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005" y="1341836"/>
                <a:ext cx="4951292" cy="73866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5001991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704</Words>
  <Application>Microsoft Office PowerPoint</Application>
  <PresentationFormat>Widescreen</PresentationFormat>
  <Paragraphs>156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Calibri</vt:lpstr>
      <vt:lpstr>Calibri Light</vt:lpstr>
      <vt:lpstr>Cambria Math</vt:lpstr>
      <vt:lpstr>Retrospect</vt:lpstr>
      <vt:lpstr>Unit 3 FACTORING POLYNOMIALS</vt:lpstr>
      <vt:lpstr>FACTORING OUT THE GCF</vt:lpstr>
      <vt:lpstr>FACTORING OUT THE GCF</vt:lpstr>
      <vt:lpstr>Difference of Two Squares</vt:lpstr>
      <vt:lpstr>Difference of Two Squares</vt:lpstr>
      <vt:lpstr>TRINOMIALS (A = 1)</vt:lpstr>
      <vt:lpstr>TRINOMIALS (A = 1)</vt:lpstr>
      <vt:lpstr>TRINOMIALS (A = 1)</vt:lpstr>
      <vt:lpstr>TRINOMIALS (A = 1)</vt:lpstr>
      <vt:lpstr>TRINOMIALS (A = 1)</vt:lpstr>
      <vt:lpstr>TRINOMIALS (A = 1)</vt:lpstr>
      <vt:lpstr>TRINOMIALS (A = 1)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Section 2C: Laws of Exponents</dc:title>
  <dc:creator>Michael Kuniega</dc:creator>
  <cp:lastModifiedBy>AMANDA ZULLO</cp:lastModifiedBy>
  <cp:revision>24</cp:revision>
  <dcterms:created xsi:type="dcterms:W3CDTF">2018-08-29T02:57:50Z</dcterms:created>
  <dcterms:modified xsi:type="dcterms:W3CDTF">2020-07-29T18:18:48Z</dcterms:modified>
</cp:coreProperties>
</file>