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70" r:id="rId3"/>
    <p:sldId id="291" r:id="rId4"/>
    <p:sldId id="292" r:id="rId5"/>
    <p:sldId id="286" r:id="rId6"/>
    <p:sldId id="284" r:id="rId7"/>
    <p:sldId id="287" r:id="rId8"/>
    <p:sldId id="285" r:id="rId9"/>
    <p:sldId id="289" r:id="rId10"/>
    <p:sldId id="293" r:id="rId11"/>
    <p:sldId id="288" r:id="rId12"/>
    <p:sldId id="290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03" autoAdjust="0"/>
    <p:restoredTop sz="94660"/>
  </p:normalViewPr>
  <p:slideViewPr>
    <p:cSldViewPr snapToGrid="0">
      <p:cViewPr varScale="1">
        <p:scale>
          <a:sx n="74" d="100"/>
          <a:sy n="74" d="100"/>
        </p:scale>
        <p:origin x="456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765566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008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26267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6216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1479840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2703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18199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5406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117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8743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67539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C7870F65-632F-4004-BDC8-3A66322F913F}" type="datetimeFigureOut">
              <a:rPr lang="en-US" smtClean="0"/>
              <a:t>7/29/2020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08669526-A714-401A-B224-BA74AC90348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50428669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C7E1829-8405-4BBD-A763-DEE59F26F5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7279" y="758952"/>
            <a:ext cx="10270375" cy="3566160"/>
          </a:xfrm>
        </p:spPr>
        <p:txBody>
          <a:bodyPr>
            <a:normAutofit/>
          </a:bodyPr>
          <a:lstStyle/>
          <a:p>
            <a:r>
              <a:rPr lang="en-US" sz="11500" b="1" u="sng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Unit 3</a:t>
            </a:r>
            <a:br>
              <a:rPr lang="en-US" sz="115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US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POLYNOMIALS</a:t>
            </a:r>
            <a:endParaRPr lang="en-US" sz="115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B72FCAF-EFC0-4C66-8A32-B4023D3858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4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Algebra 1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34C15FAC-AA89-4804-B85E-1632CA6095A8}"/>
              </a:ext>
            </a:extLst>
          </p:cNvPr>
          <p:cNvSpPr txBox="1"/>
          <p:nvPr/>
        </p:nvSpPr>
        <p:spPr>
          <a:xfrm>
            <a:off x="5637068" y="2971800"/>
            <a:ext cx="65" cy="276999"/>
          </a:xfrm>
          <a:prstGeom prst="rect">
            <a:avLst/>
          </a:prstGeom>
          <a:noFill/>
        </p:spPr>
        <p:txBody>
          <a:bodyPr wrap="none" lIns="0" tIns="0" rIns="0" bIns="0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775177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55860" y="1341836"/>
                <a:ext cx="4787656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−9</m:t>
                          </m:r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−18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+135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40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5860" y="1341836"/>
                <a:ext cx="4787656" cy="61555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300300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323487" y="1341836"/>
                <a:ext cx="455868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0.4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−2.8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3487" y="1341836"/>
                <a:ext cx="4558684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298490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11069" y="1341836"/>
                <a:ext cx="502676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0.3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−3.3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+5.4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1069" y="1341836"/>
                <a:ext cx="5026761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3199927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THE GCF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499246" y="1043995"/>
                <a:ext cx="4845622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𝟐𝟎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𝟏𝟎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𝒘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9246" y="1043995"/>
                <a:ext cx="4845622" cy="8497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/>
              <p:nvPr/>
            </p:nvSpPr>
            <p:spPr>
              <a:xfrm>
                <a:off x="6953892" y="1043995"/>
                <a:ext cx="3941528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𝟕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53892" y="1043995"/>
                <a:ext cx="3941528" cy="849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331287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0"/>
            <a:ext cx="8458200" cy="774700"/>
          </a:xfrm>
        </p:spPr>
        <p:txBody>
          <a:bodyPr>
            <a:normAutofit/>
          </a:bodyPr>
          <a:lstStyle/>
          <a:p>
            <a:pPr algn="ctr"/>
            <a:r>
              <a:rPr lang="en-US" sz="44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FACTORING OUT THE GCF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819150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/>
              <p:nvPr/>
            </p:nvSpPr>
            <p:spPr>
              <a:xfrm>
                <a:off x="189940" y="1056370"/>
                <a:ext cx="5409750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𝟏𝟖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𝒚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𝟐𝟕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𝟖</m:t>
                          </m:r>
                        </m:sup>
                      </m:sSup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𝒚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𝟒</m:t>
                          </m:r>
                        </m:sup>
                      </m:sSup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5" name="TextBox 4">
                <a:extLst>
                  <a:ext uri="{FF2B5EF4-FFF2-40B4-BE49-F238E27FC236}">
                    <a16:creationId xmlns:a16="http://schemas.microsoft.com/office/drawing/2014/main" id="{93781454-CA3A-43FD-ADD7-731FA0D85D2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9940" y="1056370"/>
                <a:ext cx="5409750" cy="849720"/>
              </a:xfrm>
              <a:prstGeom prst="rect">
                <a:avLst/>
              </a:prstGeom>
              <a:blipFill>
                <a:blip r:embed="rId2"/>
                <a:stretch>
                  <a:fillRect b="-214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61C05A96-9998-4084-B2F4-B645CD9E32B8}"/>
              </a:ext>
            </a:extLst>
          </p:cNvPr>
          <p:cNvCxnSpPr>
            <a:cxnSpLocks/>
          </p:cNvCxnSpPr>
          <p:nvPr/>
        </p:nvCxnSpPr>
        <p:spPr>
          <a:xfrm flipH="1">
            <a:off x="5789630" y="819150"/>
            <a:ext cx="1" cy="5520005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/>
              <p:nvPr/>
            </p:nvSpPr>
            <p:spPr>
              <a:xfrm>
                <a:off x="6096000" y="1050533"/>
                <a:ext cx="5594224" cy="84972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𝟑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 </m:t>
                      </m:r>
                      <m:sSup>
                        <m:sSupPr>
                          <m:ctrlPr>
                            <a:rPr lang="en-US" sz="5400" b="1" i="1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𝟐</m:t>
                          </m:r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𝒙</m:t>
                          </m:r>
                        </m:e>
                        <m:sup>
                          <m:r>
                            <a:rPr lang="en-US" sz="5400" b="1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𝟔</m:t>
                          </m:r>
                        </m:sup>
                      </m:sSup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5400" b="1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𝟏𝟒</m:t>
                      </m:r>
                    </m:oMath>
                  </m:oMathPara>
                </a14:m>
                <a:endParaRPr lang="en-US" sz="4000" b="1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DF8AF428-400B-465F-A982-AFC9A0DF419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96000" y="1050533"/>
                <a:ext cx="5594224" cy="8497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78486323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2154" y="-26147"/>
            <a:ext cx="8887691" cy="11044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86351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946150" y="1454413"/>
            <a:ext cx="6186052" cy="47576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Out a GCF. (If Possible)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First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Last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Term in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(), Put the Last Term in the 2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70879" y="1345702"/>
                <a:ext cx="2201821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−36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1345702"/>
                <a:ext cx="2201821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/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blipFill>
                <a:blip r:embed="rId3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/>
              <p:nvPr/>
            </p:nvSpPr>
            <p:spPr>
              <a:xfrm>
                <a:off x="1492231" y="3588881"/>
                <a:ext cx="2180469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sSup>
                      <m:sSupPr>
                        <m:ctrlPr>
                          <a:rPr lang="en-US" sz="480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4800" b="0" i="1" smtClean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US" sz="4800" b="0" i="0" smtClean="0">
                        <a:effectLst>
                          <a:outerShdw blurRad="38100" dist="38100" dir="2700000" algn="tl">
                            <a:srgbClr val="000000">
                              <a:alpha val="43137"/>
                            </a:srgbClr>
                          </a:outerShdw>
                        </a:effectLst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sz="4800" dirty="0">
                    <a:effectLst>
                      <a:outerShdw blurRad="38100" dist="38100" dir="2700000" algn="tl">
                        <a:srgbClr val="000000">
                          <a:alpha val="43137"/>
                        </a:srgbClr>
                      </a:outerShdw>
                    </a:effectLst>
                  </a:rPr>
                  <a:t>144</a:t>
                </a: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2231" y="3588881"/>
                <a:ext cx="2180469" cy="738664"/>
              </a:xfrm>
              <a:prstGeom prst="rect">
                <a:avLst/>
              </a:prstGeom>
              <a:blipFill>
                <a:blip r:embed="rId4"/>
                <a:stretch>
                  <a:fillRect l="-280" t="-25620" r="-18487" b="-5619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32C2CB-4139-4A40-8E41-85164C429999}"/>
              </a:ext>
            </a:extLst>
          </p:cNvPr>
          <p:cNvCxnSpPr/>
          <p:nvPr/>
        </p:nvCxnSpPr>
        <p:spPr>
          <a:xfrm>
            <a:off x="0" y="3588881"/>
            <a:ext cx="5886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1682141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652154" y="-26147"/>
            <a:ext cx="8887691" cy="1104469"/>
          </a:xfrm>
        </p:spPr>
        <p:txBody>
          <a:bodyPr>
            <a:normAutofit fontScale="90000"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Difference of Two Squares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886351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946150" y="1454413"/>
            <a:ext cx="6186052" cy="4757627"/>
          </a:xfrm>
          <a:prstGeom prst="rect">
            <a:avLst/>
          </a:prstGeom>
        </p:spPr>
        <p:txBody>
          <a:bodyPr>
            <a:normAutofit fontScale="625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 Out a GCF. (If Possible)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7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First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Find the Squares of the Last Term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2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Term in the 1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st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(), Put the Last Term in the 2</a:t>
            </a:r>
            <a:r>
              <a:rPr lang="en-US" sz="5100" b="1" baseline="30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nd</a:t>
            </a:r>
            <a:r>
              <a:rPr lang="en-US" sz="51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Place of Each ()</a:t>
            </a:r>
          </a:p>
          <a:p>
            <a:pPr marL="742950" indent="-742950">
              <a:buClrTx/>
              <a:buFont typeface="Calibri" panose="020F0502020204030204" pitchFamily="34" charset="0"/>
              <a:buAutoNum type="arabicPeriod"/>
            </a:pPr>
            <a:endParaRPr lang="en-US" sz="4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25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−64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1345702"/>
                <a:ext cx="2884700" cy="738664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/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0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40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)(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𝑎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40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𝑏</m:t>
                      </m:r>
                      <m:r>
                        <a:rPr lang="en-US" sz="4000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US" dirty="0"/>
              </a:p>
            </p:txBody>
          </p:sp>
        </mc:Choice>
        <mc:Fallback xmlns="">
          <p:sp>
            <p:nvSpPr>
              <p:cNvPr id="4" name="TextBox 3">
                <a:extLst>
                  <a:ext uri="{FF2B5EF4-FFF2-40B4-BE49-F238E27FC236}">
                    <a16:creationId xmlns:a16="http://schemas.microsoft.com/office/drawing/2014/main" id="{F0E4C641-7195-4F27-AE56-5CC27086814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50768" y="5596488"/>
                <a:ext cx="5709383" cy="615553"/>
              </a:xfrm>
              <a:prstGeom prst="rect">
                <a:avLst/>
              </a:prstGeom>
              <a:blipFill>
                <a:blip r:embed="rId3"/>
                <a:stretch>
                  <a:fillRect b="-39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/>
              <p:nvPr/>
            </p:nvSpPr>
            <p:spPr>
              <a:xfrm>
                <a:off x="1470879" y="3588881"/>
                <a:ext cx="3531095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4</m:t>
                          </m:r>
                        </m:sup>
                      </m:sSup>
                      <m:r>
                        <a:rPr lang="en-US" sz="4800" b="0" i="0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100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C75767E6-FC12-4433-BF2F-F38DF14B635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70879" y="3588881"/>
                <a:ext cx="3531095" cy="73866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A032C2CB-4139-4A40-8E41-85164C429999}"/>
              </a:ext>
            </a:extLst>
          </p:cNvPr>
          <p:cNvCxnSpPr/>
          <p:nvPr/>
        </p:nvCxnSpPr>
        <p:spPr>
          <a:xfrm>
            <a:off x="0" y="3588881"/>
            <a:ext cx="5886351" cy="0"/>
          </a:xfrm>
          <a:prstGeom prst="line">
            <a:avLst/>
          </a:prstGeom>
          <a:ln w="3810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676759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238465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241527" y="1292975"/>
                <a:ext cx="367023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−18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1527" y="1292975"/>
                <a:ext cx="3670236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785321BA-50AC-4CC4-A97E-DB1693E534DD}"/>
              </a:ext>
            </a:extLst>
          </p:cNvPr>
          <p:cNvSpPr txBox="1">
            <a:spLocks/>
          </p:cNvSpPr>
          <p:nvPr/>
        </p:nvSpPr>
        <p:spPr>
          <a:xfrm>
            <a:off x="4340098" y="1292975"/>
            <a:ext cx="7876947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525538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4184517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90222645"/>
                  </p:ext>
                </p:extLst>
              </p:nvPr>
            </p:nvGraphicFramePr>
            <p:xfrm>
              <a:off x="6355903" y="383322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5789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5789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428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428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04462" y="1343705"/>
                <a:ext cx="4011676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+11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𝑑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+28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4462" y="1343705"/>
                <a:ext cx="4011676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Content Placeholder 2">
            <a:extLst>
              <a:ext uri="{FF2B5EF4-FFF2-40B4-BE49-F238E27FC236}">
                <a16:creationId xmlns:a16="http://schemas.microsoft.com/office/drawing/2014/main" id="{361660FA-7F8A-4912-998B-9D3E087BDD39}"/>
              </a:ext>
            </a:extLst>
          </p:cNvPr>
          <p:cNvSpPr txBox="1">
            <a:spLocks/>
          </p:cNvSpPr>
          <p:nvPr/>
        </p:nvSpPr>
        <p:spPr>
          <a:xfrm>
            <a:off x="4248894" y="1278476"/>
            <a:ext cx="7638305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the 	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(Use 	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25667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7720289"/>
                  </p:ext>
                </p:extLst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907720289"/>
                  </p:ext>
                </p:extLst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344269" y="1341836"/>
                <a:ext cx="4643194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𝑘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+6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𝑘𝑓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−27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𝑓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4269" y="1341836"/>
                <a:ext cx="4643194" cy="738664"/>
              </a:xfrm>
              <a:prstGeom prst="rect">
                <a:avLst/>
              </a:prstGeom>
              <a:blipFill>
                <a:blip r:embed="rId3"/>
                <a:stretch>
                  <a:fillRect b="-2479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9474075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1866900" y="-1"/>
            <a:ext cx="8458200" cy="1104469"/>
          </a:xfrm>
        </p:spPr>
        <p:txBody>
          <a:bodyPr>
            <a:normAutofit/>
          </a:bodyPr>
          <a:lstStyle/>
          <a:p>
            <a:pPr algn="ctr"/>
            <a:r>
              <a:rPr lang="en-US" sz="7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TRINOMIALS (A = 1)</a:t>
            </a:r>
            <a:endParaRPr lang="en-US" sz="4400" b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1B68BEC2-AD65-44A5-AE23-EDCAAF5822C9}"/>
              </a:ext>
            </a:extLst>
          </p:cNvPr>
          <p:cNvCxnSpPr>
            <a:cxnSpLocks/>
          </p:cNvCxnSpPr>
          <p:nvPr/>
        </p:nvCxnSpPr>
        <p:spPr>
          <a:xfrm>
            <a:off x="0" y="1178745"/>
            <a:ext cx="12192000" cy="0"/>
          </a:xfrm>
          <a:prstGeom prst="line">
            <a:avLst/>
          </a:prstGeom>
          <a:ln w="349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ectangle 7">
            <a:extLst>
              <a:ext uri="{FF2B5EF4-FFF2-40B4-BE49-F238E27FC236}">
                <a16:creationId xmlns:a16="http://schemas.microsoft.com/office/drawing/2014/main" id="{25E896A2-6206-4055-AE1A-6FA2933B3252}"/>
              </a:ext>
            </a:extLst>
          </p:cNvPr>
          <p:cNvSpPr/>
          <p:nvPr/>
        </p:nvSpPr>
        <p:spPr>
          <a:xfrm>
            <a:off x="2295235" y="977900"/>
            <a:ext cx="18473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endParaRPr 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cxnSp>
        <p:nvCxnSpPr>
          <p:cNvPr id="6" name="Straight Connector 5">
            <a:extLst>
              <a:ext uri="{FF2B5EF4-FFF2-40B4-BE49-F238E27FC236}">
                <a16:creationId xmlns:a16="http://schemas.microsoft.com/office/drawing/2014/main" id="{04FC22AC-A1AE-4192-A45F-D946DAEC57CD}"/>
              </a:ext>
            </a:extLst>
          </p:cNvPr>
          <p:cNvCxnSpPr>
            <a:cxnSpLocks/>
          </p:cNvCxnSpPr>
          <p:nvPr/>
        </p:nvCxnSpPr>
        <p:spPr>
          <a:xfrm>
            <a:off x="5224784" y="1178745"/>
            <a:ext cx="1" cy="5160410"/>
          </a:xfrm>
          <a:prstGeom prst="line">
            <a:avLst/>
          </a:prstGeom>
          <a:ln w="444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Content Placeholder 2">
            <a:extLst>
              <a:ext uri="{FF2B5EF4-FFF2-40B4-BE49-F238E27FC236}">
                <a16:creationId xmlns:a16="http://schemas.microsoft.com/office/drawing/2014/main" id="{AA58C116-E0EF-4C92-B598-487C26D03268}"/>
              </a:ext>
            </a:extLst>
          </p:cNvPr>
          <p:cNvSpPr txBox="1">
            <a:spLocks/>
          </p:cNvSpPr>
          <p:nvPr/>
        </p:nvSpPr>
        <p:spPr>
          <a:xfrm>
            <a:off x="5311739" y="1341836"/>
            <a:ext cx="6724401" cy="2554752"/>
          </a:xfrm>
          <a:prstGeom prst="rect">
            <a:avLst/>
          </a:prstGeom>
        </p:spPr>
        <p:txBody>
          <a:bodyPr>
            <a:normAutofit fontScale="70000" lnSpcReduction="20000"/>
          </a:bodyPr>
          <a:lstStyle>
            <a:lvl1pPr marL="91440" indent="-91440" algn="l" defTabSz="914400" rtl="0" eaLnBrk="1" latinLnBrk="0" hangingPunct="1">
              <a:lnSpc>
                <a:spcPct val="90000"/>
              </a:lnSpc>
              <a:spcBef>
                <a:spcPts val="1200"/>
              </a:spcBef>
              <a:spcAft>
                <a:spcPts val="200"/>
              </a:spcAft>
              <a:buClr>
                <a:schemeClr val="accent1"/>
              </a:buClr>
              <a:buSzPct val="100000"/>
              <a:buFont typeface="Calibri" panose="020F0502020204030204" pitchFamily="34" charset="0"/>
              <a:buChar char=" "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38404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56692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74980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932688" indent="-18288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11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13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15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1700000" indent="-228600" algn="l" defTabSz="914400" rtl="0" eaLnBrk="1" latinLnBrk="0" hangingPunct="1">
              <a:lnSpc>
                <a:spcPct val="90000"/>
              </a:lnSpc>
              <a:spcBef>
                <a:spcPts val="200"/>
              </a:spcBef>
              <a:spcAft>
                <a:spcPts val="400"/>
              </a:spcAft>
              <a:buClr>
                <a:schemeClr val="accent1"/>
              </a:buClr>
              <a:buFont typeface="Calibri" pitchFamily="34" charset="0"/>
              <a:buChar char="◦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Check for GCF</a:t>
            </a:r>
          </a:p>
          <a:p>
            <a:pPr marL="742950" indent="-742950">
              <a:buClrTx/>
              <a:buFont typeface="+mj-lt"/>
              <a:buAutoNum type="arabicPeriod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Write two sets of parenthesis, </a:t>
            </a:r>
          </a:p>
          <a:p>
            <a:pPr marL="0" indent="0">
              <a:buClrTx/>
              <a:buNone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	(      )(     ). These will be the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factors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of 	the trinomial.</a:t>
            </a:r>
          </a:p>
          <a:p>
            <a:pPr marL="742950" indent="-742950">
              <a:buClrTx/>
              <a:buFont typeface="+mj-lt"/>
              <a:buAutoNum type="arabicPeriod" startAt="3"/>
            </a:pP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Think of factors of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that add up to </a:t>
            </a:r>
            <a:r>
              <a:rPr lang="en-US" sz="4200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</a:t>
            </a:r>
            <a:r>
              <a:rPr lang="en-US" sz="4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. 	(Use Chart for Signs)</a:t>
            </a:r>
          </a:p>
          <a:p>
            <a:pPr>
              <a:buFont typeface="Calibri" panose="020F0502020204030204" pitchFamily="34" charset="0"/>
              <a:buNone/>
            </a:pP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/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2800" smtClean="0"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2800" dirty="0"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463237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+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sz="3200" smtClean="0">
                                    <a:solidFill>
                                      <a:schemeClr val="tx1"/>
                                    </a:solidFill>
                                    <a:effectLst>
                                      <a:outerShdw blurRad="38100" dist="38100" dir="2700000" algn="tl">
                                        <a:srgbClr val="000000">
                                          <a:alpha val="43137"/>
                                        </a:srgbClr>
                                      </a:outerShdw>
                                    </a:effectLst>
                                    <a:latin typeface="Cambria Math" panose="02040503050406030204" pitchFamily="18" charset="0"/>
                                  </a:rPr>
                                  <m:t>−</m:t>
                                </m:r>
                              </m:oMath>
                            </m:oMathPara>
                          </a14:m>
                          <a:endParaRPr lang="en-US" sz="32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089247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Both Factors are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1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+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pPr marL="0" marR="0" lvl="0" indent="0" algn="l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24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Bigger Factor is </a:t>
                          </a:r>
                          <a14:m>
                            <m:oMath xmlns:m="http://schemas.openxmlformats.org/officeDocument/2006/math">
                              <m:r>
                                <a:rPr lang="en-US" sz="2400" b="0" i="0" smtClean="0">
                                  <a:solidFill>
                                    <a:schemeClr val="tx1"/>
                                  </a:solidFill>
                                  <a:effectLst>
                                    <a:outerShdw blurRad="38100" dist="38100" dir="2700000" algn="tl">
                                      <a:srgbClr val="000000">
                                        <a:alpha val="43137"/>
                                      </a:srgbClr>
                                    </a:outerShdw>
                                  </a:effectLst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</m:oMath>
                          </a14:m>
                          <a:endParaRPr lang="en-US" sz="2400" dirty="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5" name="Table 14">
                <a:extLst>
                  <a:ext uri="{FF2B5EF4-FFF2-40B4-BE49-F238E27FC236}">
                    <a16:creationId xmlns:a16="http://schemas.microsoft.com/office/drawing/2014/main" id="{49374DB3-C51D-4BC9-A7EE-87F828B83062}"/>
                  </a:ext>
                </a:extLst>
              </p:cNvPr>
              <p:cNvGraphicFramePr>
                <a:graphicFrameLocks noGrp="1"/>
              </p:cNvGraphicFramePr>
              <p:nvPr>
                <p:extLst/>
              </p:nvPr>
            </p:nvGraphicFramePr>
            <p:xfrm>
              <a:off x="6398394" y="3896588"/>
              <a:ext cx="5250740" cy="2346960"/>
            </p:xfrm>
            <a:graphic>
              <a:graphicData uri="http://schemas.openxmlformats.org/drawingml/2006/table">
                <a:tbl>
                  <a:tblPr firstRow="1" bandRow="1">
                    <a:tableStyleId>{E8034E78-7F5D-4C2E-B375-FC64B27BC917}</a:tableStyleId>
                  </a:tblPr>
                  <a:tblGrid>
                    <a:gridCol w="703238">
                      <a:extLst>
                        <a:ext uri="{9D8B030D-6E8A-4147-A177-3AD203B41FA5}">
                          <a16:colId xmlns:a16="http://schemas.microsoft.com/office/drawing/2014/main" val="1174634256"/>
                        </a:ext>
                      </a:extLst>
                    </a:gridCol>
                    <a:gridCol w="1302545">
                      <a:extLst>
                        <a:ext uri="{9D8B030D-6E8A-4147-A177-3AD203B41FA5}">
                          <a16:colId xmlns:a16="http://schemas.microsoft.com/office/drawing/2014/main" val="1739168073"/>
                        </a:ext>
                      </a:extLst>
                    </a:gridCol>
                    <a:gridCol w="1215602">
                      <a:extLst>
                        <a:ext uri="{9D8B030D-6E8A-4147-A177-3AD203B41FA5}">
                          <a16:colId xmlns:a16="http://schemas.microsoft.com/office/drawing/2014/main" val="2084605477"/>
                        </a:ext>
                      </a:extLst>
                    </a:gridCol>
                    <a:gridCol w="1047462">
                      <a:extLst>
                        <a:ext uri="{9D8B030D-6E8A-4147-A177-3AD203B41FA5}">
                          <a16:colId xmlns:a16="http://schemas.microsoft.com/office/drawing/2014/main" val="285930401"/>
                        </a:ext>
                      </a:extLst>
                    </a:gridCol>
                    <a:gridCol w="981893">
                      <a:extLst>
                        <a:ext uri="{9D8B030D-6E8A-4147-A177-3AD203B41FA5}">
                          <a16:colId xmlns:a16="http://schemas.microsoft.com/office/drawing/2014/main" val="3982376580"/>
                        </a:ext>
                      </a:extLst>
                    </a:gridCol>
                  </a:tblGrid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2800" dirty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C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28019" t="-10526" r="-81159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59159" t="-10526" r="-901" b="-334737"/>
                          </a:stretch>
                        </a:blipFill>
                      </a:tcPr>
                    </a:tc>
                    <a:tc hMerge="1"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/>
                    </a:tc>
                    <a:extLst>
                      <a:ext uri="{0D108BD9-81ED-4DB2-BD59-A6C34878D82A}">
                        <a16:rowId xmlns:a16="http://schemas.microsoft.com/office/drawing/2014/main" val="3776810279"/>
                      </a:ext>
                    </a:extLst>
                  </a:tr>
                  <a:tr h="57912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sz="3200" dirty="0">
                              <a:solidFill>
                                <a:schemeClr val="tx1"/>
                              </a:solidFill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</a:rPr>
                            <a:t>B</a:t>
                          </a: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10526" r="-250467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10526" r="-168000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10526" r="-95349" b="-234737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10526" r="-1863" b="-234737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824612768"/>
                      </a:ext>
                    </a:extLst>
                  </a:tr>
                  <a:tr h="1188720">
                    <a:tc>
                      <a:txBody>
                        <a:bodyPr/>
                        <a:lstStyle/>
                        <a:p>
                          <a:endParaRPr lang="en-US" sz="2400">
                            <a:solidFill>
                              <a:schemeClr val="tx1"/>
                            </a:solidFill>
                            <a:effectLst>
                              <a:outerShdw blurRad="38100" dist="38100" dir="2700000" algn="tl">
                                <a:srgbClr val="000000">
                                  <a:alpha val="43137"/>
                                </a:srgbClr>
                              </a:outerShdw>
                            </a:effectLst>
                          </a:endParaRPr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54206" t="-102041" r="-250467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165000" t="-102041" r="-168000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308140" t="-102041" r="-95349" b="-13776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L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R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tx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lnTlToBr w="12700" cmpd="sng">
                          <a:noFill/>
                          <a:prstDash val="solid"/>
                        </a:lnTlToBr>
                        <a:lnBlToTr w="12700" cmpd="sng">
                          <a:noFill/>
                          <a:prstDash val="solid"/>
                        </a:lnBlToTr>
                        <a:blipFill>
                          <a:blip r:embed="rId2"/>
                          <a:stretch>
                            <a:fillRect l="-436025" t="-102041" r="-1863" b="-13776"/>
                          </a:stretch>
                        </a:blipFill>
                      </a:tcPr>
                    </a:tc>
                    <a:extLst>
                      <a:ext uri="{0D108BD9-81ED-4DB2-BD59-A6C34878D82A}">
                        <a16:rowId xmlns:a16="http://schemas.microsoft.com/office/drawing/2014/main" val="2406600956"/>
                      </a:ext>
                    </a:extLst>
                  </a:tr>
                </a:tbl>
              </a:graphicData>
            </a:graphic>
          </p:graphicFrame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/>
              <p:nvPr/>
            </p:nvSpPr>
            <p:spPr>
              <a:xfrm>
                <a:off x="142005" y="1341836"/>
                <a:ext cx="4951292" cy="73866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sz="480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3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+16</m:t>
                      </m:r>
                      <m:sSup>
                        <m:sSupPr>
                          <m:ctrlP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US" sz="4800" b="0" i="1" smtClean="0">
                              <a:effectLst>
                                <a:outerShdw blurRad="38100" dist="38100" dir="2700000" algn="tl">
                                  <a:srgbClr val="000000">
                                    <a:alpha val="43137"/>
                                  </a:srgbClr>
                                </a:outerShdw>
                              </a:effectLst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−40</m:t>
                      </m:r>
                      <m:r>
                        <a:rPr lang="en-US" sz="4800" b="0" i="1" smtClean="0">
                          <a:effectLst>
                            <a:outerShdw blurRad="38100" dist="38100" dir="2700000" algn="tl">
                              <a:srgbClr val="000000">
                                <a:alpha val="43137"/>
                              </a:srgbClr>
                            </a:outerShdw>
                          </a:effectLst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US" sz="4800" dirty="0">
                  <a:effectLst>
                    <a:outerShdw blurRad="38100" dist="38100" dir="2700000" algn="tl">
                      <a:srgbClr val="000000">
                        <a:alpha val="43137"/>
                      </a:srgbClr>
                    </a:outerShdw>
                  </a:effectLst>
                </a:endParaRPr>
              </a:p>
            </p:txBody>
          </p:sp>
        </mc:Choice>
        <mc:Fallback xmlns="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A34EB935-20AD-4316-BF0D-4A48A573A9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2005" y="1341836"/>
                <a:ext cx="4951292" cy="738664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350019915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145</TotalTime>
  <Words>704</Words>
  <Application>Microsoft Office PowerPoint</Application>
  <PresentationFormat>Widescreen</PresentationFormat>
  <Paragraphs>156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Calibri</vt:lpstr>
      <vt:lpstr>Calibri Light</vt:lpstr>
      <vt:lpstr>Cambria Math</vt:lpstr>
      <vt:lpstr>Retrospect</vt:lpstr>
      <vt:lpstr>Unit 3 FACTORING POLYNOMIALS</vt:lpstr>
      <vt:lpstr>FACTORING OUT THE GCF</vt:lpstr>
      <vt:lpstr>FACTORING OUT THE GCF</vt:lpstr>
      <vt:lpstr>Difference of Two Squares</vt:lpstr>
      <vt:lpstr>Difference of Two Squares</vt:lpstr>
      <vt:lpstr>TRINOMIALS (A = 1)</vt:lpstr>
      <vt:lpstr>TRINOMIALS (A = 1)</vt:lpstr>
      <vt:lpstr>TRINOMIALS (A = 1)</vt:lpstr>
      <vt:lpstr>TRINOMIALS (A = 1)</vt:lpstr>
      <vt:lpstr>TRINOMIALS (A = 1)</vt:lpstr>
      <vt:lpstr>TRINOMIALS (A = 1)</vt:lpstr>
      <vt:lpstr>TRINOMIALS (A = 1)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Unit 1 Section 2C: Laws of Exponents</dc:title>
  <dc:creator>Michael Kuniega</dc:creator>
  <cp:lastModifiedBy>AMANDA ZULLO</cp:lastModifiedBy>
  <cp:revision>24</cp:revision>
  <dcterms:created xsi:type="dcterms:W3CDTF">2018-08-29T02:57:50Z</dcterms:created>
  <dcterms:modified xsi:type="dcterms:W3CDTF">2020-07-29T18:18:48Z</dcterms:modified>
</cp:coreProperties>
</file>